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7" r:id="rId2"/>
    <p:sldId id="278" r:id="rId3"/>
    <p:sldId id="256" r:id="rId4"/>
    <p:sldId id="257" r:id="rId5"/>
    <p:sldId id="258" r:id="rId6"/>
    <p:sldId id="264" r:id="rId7"/>
    <p:sldId id="259" r:id="rId8"/>
    <p:sldId id="260" r:id="rId9"/>
    <p:sldId id="261" r:id="rId10"/>
    <p:sldId id="266" r:id="rId11"/>
    <p:sldId id="262" r:id="rId1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56" autoAdjust="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2630EF-E4E5-4298-AE4B-525EA3FD3D22}" type="datetimeFigureOut">
              <a:rPr lang="fr-FR" smtClean="0"/>
              <a:t>03/02/2022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E6875-5D4A-47A0-B658-B08268E81A8E}" type="slidenum">
              <a:rPr lang="fr-FR" smtClean="0"/>
              <a:t>‹N°›</a:t>
            </a:fld>
            <a:endParaRPr lang="fr-FR"/>
          </a:p>
        </p:txBody>
      </p:sp>
    </p:spTree>
    <p:extLst>
      <p:ext uri="{BB962C8B-B14F-4D97-AF65-F5344CB8AC3E}">
        <p14:creationId xmlns:p14="http://schemas.microsoft.com/office/powerpoint/2010/main" val="2282375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2F9E6875-5D4A-47A0-B658-B08268E81A8E}" type="slidenum">
              <a:rPr lang="fr-FR" smtClean="0"/>
              <a:t>1</a:t>
            </a:fld>
            <a:endParaRPr lang="fr-FR"/>
          </a:p>
        </p:txBody>
      </p:sp>
    </p:spTree>
    <p:extLst>
      <p:ext uri="{BB962C8B-B14F-4D97-AF65-F5344CB8AC3E}">
        <p14:creationId xmlns:p14="http://schemas.microsoft.com/office/powerpoint/2010/main" val="3521486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kern="1200" dirty="0">
                <a:solidFill>
                  <a:schemeClr val="tx1"/>
                </a:solidFill>
                <a:effectLst/>
                <a:latin typeface="+mn-lt"/>
                <a:ea typeface="+mn-ea"/>
                <a:cs typeface="+mn-cs"/>
              </a:rPr>
              <a:t>Début juillet, le ministère a publié un nouveau vade-mecum "Développer l'apprentissage à l'éducation nationale". Le Ministre continue avec sa méthode autoritariste. Les personnels, les Conseils d’Administration seraient dépossédés de leur pouvoir de décision : la consultation du CA ne serait plus obligatoire pour ouvrir une Unité de Formation en Apprentissage (UFA). Ce seraient les Recteurs qui établiraient la carte des formations. C’est l’équipe de Direction qui déterminerait la politique de mixage de l’établissement. L’autonomie des établissements deviendrait toujours plus l’autonomie des </a:t>
            </a:r>
            <a:r>
              <a:rPr lang="fr-FR" sz="1200" kern="1200" dirty="0" err="1">
                <a:solidFill>
                  <a:schemeClr val="tx1"/>
                </a:solidFill>
                <a:effectLst/>
                <a:latin typeface="+mn-lt"/>
                <a:ea typeface="+mn-ea"/>
                <a:cs typeface="+mn-cs"/>
              </a:rPr>
              <a:t>chef·fes</a:t>
            </a:r>
            <a:r>
              <a:rPr lang="fr-FR" sz="1200" kern="1200" dirty="0">
                <a:solidFill>
                  <a:schemeClr val="tx1"/>
                </a:solidFill>
                <a:effectLst/>
                <a:latin typeface="+mn-lt"/>
                <a:ea typeface="+mn-ea"/>
                <a:cs typeface="+mn-cs"/>
              </a:rPr>
              <a:t>. </a:t>
            </a:r>
          </a:p>
          <a:p>
            <a:r>
              <a:rPr lang="fr-FR" sz="1200" kern="1200" dirty="0">
                <a:solidFill>
                  <a:schemeClr val="tx1"/>
                </a:solidFill>
                <a:effectLst/>
                <a:latin typeface="+mn-lt"/>
                <a:ea typeface="+mn-ea"/>
                <a:cs typeface="+mn-cs"/>
              </a:rPr>
              <a:t>La mixité et l’individualisation des parcours sont les moyens pour mettre en œuvre cette politique.</a:t>
            </a:r>
          </a:p>
          <a:p>
            <a:r>
              <a:rPr lang="fr-FR" sz="1200" kern="1200" dirty="0">
                <a:solidFill>
                  <a:schemeClr val="tx1"/>
                </a:solidFill>
                <a:effectLst/>
                <a:latin typeface="+mn-lt"/>
                <a:ea typeface="+mn-ea"/>
                <a:cs typeface="+mn-cs"/>
              </a:rPr>
              <a:t>Le vade-mecum en donne les modalités. Il définit l’organisation du mixage des parcours et des publics, imposant la cohabitation dans la même classe d’élèves, d’</a:t>
            </a:r>
            <a:r>
              <a:rPr lang="fr-FR" sz="1200" kern="1200" dirty="0" err="1">
                <a:solidFill>
                  <a:schemeClr val="tx1"/>
                </a:solidFill>
                <a:effectLst/>
                <a:latin typeface="+mn-lt"/>
                <a:ea typeface="+mn-ea"/>
                <a:cs typeface="+mn-cs"/>
              </a:rPr>
              <a:t>apprenti·es</a:t>
            </a:r>
            <a:r>
              <a:rPr lang="fr-FR" sz="1200" kern="1200" dirty="0">
                <a:solidFill>
                  <a:schemeClr val="tx1"/>
                </a:solidFill>
                <a:effectLst/>
                <a:latin typeface="+mn-lt"/>
                <a:ea typeface="+mn-ea"/>
                <a:cs typeface="+mn-cs"/>
              </a:rPr>
              <a:t> et de stagiaires de la formation continue. L’apprentissage devient la pierre angulaire de toute l’organisation pédagogique. L’emploi du temps des </a:t>
            </a:r>
            <a:r>
              <a:rPr lang="fr-FR" sz="1200" kern="1200" dirty="0" err="1">
                <a:solidFill>
                  <a:schemeClr val="tx1"/>
                </a:solidFill>
                <a:effectLst/>
                <a:latin typeface="+mn-lt"/>
                <a:ea typeface="+mn-ea"/>
                <a:cs typeface="+mn-cs"/>
              </a:rPr>
              <a:t>apprenti·es</a:t>
            </a:r>
            <a:r>
              <a:rPr lang="fr-FR" sz="1200" kern="1200" dirty="0">
                <a:solidFill>
                  <a:schemeClr val="tx1"/>
                </a:solidFill>
                <a:effectLst/>
                <a:latin typeface="+mn-lt"/>
                <a:ea typeface="+mn-ea"/>
                <a:cs typeface="+mn-cs"/>
              </a:rPr>
              <a:t> détermine l’emploi du temps des scolaires. En enseignement général, il est prévu d’augmenter les heures/semaines, en fonction de la présence des </a:t>
            </a:r>
            <a:r>
              <a:rPr lang="fr-FR" sz="1200" kern="1200" dirty="0" err="1">
                <a:solidFill>
                  <a:schemeClr val="tx1"/>
                </a:solidFill>
                <a:effectLst/>
                <a:latin typeface="+mn-lt"/>
                <a:ea typeface="+mn-ea"/>
                <a:cs typeface="+mn-cs"/>
              </a:rPr>
              <a:t>apprenti·es</a:t>
            </a:r>
            <a:r>
              <a:rPr lang="fr-FR" sz="1200" kern="1200" dirty="0">
                <a:solidFill>
                  <a:schemeClr val="tx1"/>
                </a:solidFill>
                <a:effectLst/>
                <a:latin typeface="+mn-lt"/>
                <a:ea typeface="+mn-ea"/>
                <a:cs typeface="+mn-cs"/>
              </a:rPr>
              <a:t>. En enseignement professionnel, les formations seront adaptées à chaque </a:t>
            </a:r>
            <a:r>
              <a:rPr lang="fr-FR" sz="1200" kern="1200" dirty="0" err="1">
                <a:solidFill>
                  <a:schemeClr val="tx1"/>
                </a:solidFill>
                <a:effectLst/>
                <a:latin typeface="+mn-lt"/>
                <a:ea typeface="+mn-ea"/>
                <a:cs typeface="+mn-cs"/>
              </a:rPr>
              <a:t>apprenant·es</a:t>
            </a:r>
            <a:r>
              <a:rPr lang="fr-FR" sz="1200" kern="1200" dirty="0">
                <a:solidFill>
                  <a:schemeClr val="tx1"/>
                </a:solidFill>
                <a:effectLst/>
                <a:latin typeface="+mn-lt"/>
                <a:ea typeface="+mn-ea"/>
                <a:cs typeface="+mn-cs"/>
              </a:rPr>
              <a:t>,  en adéquation avec les demandes des entreprises.   </a:t>
            </a:r>
          </a:p>
          <a:p>
            <a:r>
              <a:rPr lang="fr-FR" sz="1200" kern="1200" dirty="0">
                <a:solidFill>
                  <a:schemeClr val="tx1"/>
                </a:solidFill>
                <a:effectLst/>
                <a:latin typeface="+mn-lt"/>
                <a:ea typeface="+mn-ea"/>
                <a:cs typeface="+mn-cs"/>
              </a:rPr>
              <a:t>Actant qu’une « </a:t>
            </a:r>
            <a:r>
              <a:rPr lang="fr-FR" sz="1200" i="1" kern="1200" dirty="0">
                <a:solidFill>
                  <a:schemeClr val="tx1"/>
                </a:solidFill>
                <a:effectLst/>
                <a:latin typeface="+mn-lt"/>
                <a:ea typeface="+mn-ea"/>
                <a:cs typeface="+mn-cs"/>
              </a:rPr>
              <a:t>certaine flexibilité des services sera à prévoir</a:t>
            </a:r>
            <a:r>
              <a:rPr lang="fr-FR" sz="1200" kern="1200" dirty="0">
                <a:solidFill>
                  <a:schemeClr val="tx1"/>
                </a:solidFill>
                <a:effectLst/>
                <a:latin typeface="+mn-lt"/>
                <a:ea typeface="+mn-ea"/>
                <a:cs typeface="+mn-cs"/>
              </a:rPr>
              <a:t> », c’est une attaque directe du statut des PLP. La menace d’annualisation se confirme, c’est une remise en cause de nos 18h hebdomadaires.</a:t>
            </a:r>
          </a:p>
          <a:p>
            <a:r>
              <a:rPr lang="fr-FR" sz="1200" kern="1200" dirty="0">
                <a:solidFill>
                  <a:schemeClr val="tx1"/>
                </a:solidFill>
                <a:effectLst/>
                <a:latin typeface="+mn-lt"/>
                <a:ea typeface="+mn-ea"/>
                <a:cs typeface="+mn-cs"/>
              </a:rPr>
              <a:t>Cela annonce un alourdissement de la charge de travail et une dégradation des conditions d’études des élèves.</a:t>
            </a:r>
          </a:p>
        </p:txBody>
      </p:sp>
      <p:sp>
        <p:nvSpPr>
          <p:cNvPr id="4" name="Espace réservé du numéro de diapositive 3"/>
          <p:cNvSpPr>
            <a:spLocks noGrp="1"/>
          </p:cNvSpPr>
          <p:nvPr>
            <p:ph type="sldNum" sz="quarter" idx="10"/>
          </p:nvPr>
        </p:nvSpPr>
        <p:spPr/>
        <p:txBody>
          <a:bodyPr/>
          <a:lstStyle/>
          <a:p>
            <a:fld id="{745CD79B-D7FA-4D94-ABAB-188B76E7816E}" type="slidenum">
              <a:rPr lang="fr-FR" smtClean="0"/>
              <a:t>3</a:t>
            </a:fld>
            <a:endParaRPr lang="fr-FR"/>
          </a:p>
        </p:txBody>
      </p:sp>
    </p:spTree>
    <p:extLst>
      <p:ext uri="{BB962C8B-B14F-4D97-AF65-F5344CB8AC3E}">
        <p14:creationId xmlns:p14="http://schemas.microsoft.com/office/powerpoint/2010/main" val="2711115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C7C1BE7-A9C7-43C8-8F29-367F81C99C94}" type="slidenum">
              <a:rPr lang="fr-FR" smtClean="0"/>
              <a:t>5</a:t>
            </a:fld>
            <a:endParaRPr lang="fr-FR"/>
          </a:p>
        </p:txBody>
      </p:sp>
    </p:spTree>
    <p:extLst>
      <p:ext uri="{BB962C8B-B14F-4D97-AF65-F5344CB8AC3E}">
        <p14:creationId xmlns:p14="http://schemas.microsoft.com/office/powerpoint/2010/main" val="13095345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C7C1BE7-A9C7-43C8-8F29-367F81C99C94}" type="slidenum">
              <a:rPr lang="fr-FR" smtClean="0"/>
              <a:t>7</a:t>
            </a:fld>
            <a:endParaRPr lang="fr-FR"/>
          </a:p>
        </p:txBody>
      </p:sp>
    </p:spTree>
    <p:extLst>
      <p:ext uri="{BB962C8B-B14F-4D97-AF65-F5344CB8AC3E}">
        <p14:creationId xmlns:p14="http://schemas.microsoft.com/office/powerpoint/2010/main" val="14650037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C7C1BE7-A9C7-43C8-8F29-367F81C99C94}" type="slidenum">
              <a:rPr lang="fr-FR" smtClean="0"/>
              <a:t>8</a:t>
            </a:fld>
            <a:endParaRPr lang="fr-FR"/>
          </a:p>
        </p:txBody>
      </p:sp>
    </p:spTree>
    <p:extLst>
      <p:ext uri="{BB962C8B-B14F-4D97-AF65-F5344CB8AC3E}">
        <p14:creationId xmlns:p14="http://schemas.microsoft.com/office/powerpoint/2010/main" val="39841923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C7C1BE7-A9C7-43C8-8F29-367F81C99C94}" type="slidenum">
              <a:rPr lang="fr-FR" smtClean="0"/>
              <a:t>9</a:t>
            </a:fld>
            <a:endParaRPr lang="fr-FR"/>
          </a:p>
        </p:txBody>
      </p:sp>
    </p:spTree>
    <p:extLst>
      <p:ext uri="{BB962C8B-B14F-4D97-AF65-F5344CB8AC3E}">
        <p14:creationId xmlns:p14="http://schemas.microsoft.com/office/powerpoint/2010/main" val="1869185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C7C1BE7-A9C7-43C8-8F29-367F81C99C94}" type="slidenum">
              <a:rPr lang="fr-FR" smtClean="0"/>
              <a:t>11</a:t>
            </a:fld>
            <a:endParaRPr lang="fr-FR"/>
          </a:p>
        </p:txBody>
      </p:sp>
    </p:spTree>
    <p:extLst>
      <p:ext uri="{BB962C8B-B14F-4D97-AF65-F5344CB8AC3E}">
        <p14:creationId xmlns:p14="http://schemas.microsoft.com/office/powerpoint/2010/main" val="32223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2ED74B81-D0CD-4346-83D0-5DC636A9E74F}" type="datetimeFigureOut">
              <a:rPr lang="fr-FR" smtClean="0"/>
              <a:t>03/02/2022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9070C3-FF76-47F0-AE6B-9D7E10F70260}" type="slidenum">
              <a:rPr lang="fr-FR" smtClean="0"/>
              <a:t>‹N°›</a:t>
            </a:fld>
            <a:endParaRPr lang="fr-FR"/>
          </a:p>
        </p:txBody>
      </p:sp>
    </p:spTree>
    <p:extLst>
      <p:ext uri="{BB962C8B-B14F-4D97-AF65-F5344CB8AC3E}">
        <p14:creationId xmlns:p14="http://schemas.microsoft.com/office/powerpoint/2010/main" val="2963844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ED74B81-D0CD-4346-83D0-5DC636A9E74F}" type="datetimeFigureOut">
              <a:rPr lang="fr-FR" smtClean="0"/>
              <a:t>03/02/2022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9070C3-FF76-47F0-AE6B-9D7E10F70260}" type="slidenum">
              <a:rPr lang="fr-FR" smtClean="0"/>
              <a:t>‹N°›</a:t>
            </a:fld>
            <a:endParaRPr lang="fr-FR"/>
          </a:p>
        </p:txBody>
      </p:sp>
    </p:spTree>
    <p:extLst>
      <p:ext uri="{BB962C8B-B14F-4D97-AF65-F5344CB8AC3E}">
        <p14:creationId xmlns:p14="http://schemas.microsoft.com/office/powerpoint/2010/main" val="28672963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ED74B81-D0CD-4346-83D0-5DC636A9E74F}" type="datetimeFigureOut">
              <a:rPr lang="fr-FR" smtClean="0"/>
              <a:t>03/02/2022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9070C3-FF76-47F0-AE6B-9D7E10F70260}" type="slidenum">
              <a:rPr lang="fr-FR" smtClean="0"/>
              <a:t>‹N°›</a:t>
            </a:fld>
            <a:endParaRPr lang="fr-FR"/>
          </a:p>
        </p:txBody>
      </p:sp>
    </p:spTree>
    <p:extLst>
      <p:ext uri="{BB962C8B-B14F-4D97-AF65-F5344CB8AC3E}">
        <p14:creationId xmlns:p14="http://schemas.microsoft.com/office/powerpoint/2010/main" val="1332680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2ED74B81-D0CD-4346-83D0-5DC636A9E74F}" type="datetimeFigureOut">
              <a:rPr lang="fr-FR" smtClean="0"/>
              <a:t>03/02/2022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9070C3-FF76-47F0-AE6B-9D7E10F70260}" type="slidenum">
              <a:rPr lang="fr-FR" smtClean="0"/>
              <a:t>‹N°›</a:t>
            </a:fld>
            <a:endParaRPr lang="fr-FR"/>
          </a:p>
        </p:txBody>
      </p:sp>
    </p:spTree>
    <p:extLst>
      <p:ext uri="{BB962C8B-B14F-4D97-AF65-F5344CB8AC3E}">
        <p14:creationId xmlns:p14="http://schemas.microsoft.com/office/powerpoint/2010/main" val="2922887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2ED74B81-D0CD-4346-83D0-5DC636A9E74F}" type="datetimeFigureOut">
              <a:rPr lang="fr-FR" smtClean="0"/>
              <a:t>03/02/2022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489070C3-FF76-47F0-AE6B-9D7E10F70260}" type="slidenum">
              <a:rPr lang="fr-FR" smtClean="0"/>
              <a:t>‹N°›</a:t>
            </a:fld>
            <a:endParaRPr lang="fr-FR"/>
          </a:p>
        </p:txBody>
      </p:sp>
    </p:spTree>
    <p:extLst>
      <p:ext uri="{BB962C8B-B14F-4D97-AF65-F5344CB8AC3E}">
        <p14:creationId xmlns:p14="http://schemas.microsoft.com/office/powerpoint/2010/main" val="1629946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2ED74B81-D0CD-4346-83D0-5DC636A9E74F}" type="datetimeFigureOut">
              <a:rPr lang="fr-FR" smtClean="0"/>
              <a:t>03/02/2022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9070C3-FF76-47F0-AE6B-9D7E10F70260}" type="slidenum">
              <a:rPr lang="fr-FR" smtClean="0"/>
              <a:t>‹N°›</a:t>
            </a:fld>
            <a:endParaRPr lang="fr-FR"/>
          </a:p>
        </p:txBody>
      </p:sp>
    </p:spTree>
    <p:extLst>
      <p:ext uri="{BB962C8B-B14F-4D97-AF65-F5344CB8AC3E}">
        <p14:creationId xmlns:p14="http://schemas.microsoft.com/office/powerpoint/2010/main" val="3519292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2ED74B81-D0CD-4346-83D0-5DC636A9E74F}" type="datetimeFigureOut">
              <a:rPr lang="fr-FR" smtClean="0"/>
              <a:t>03/02/2022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489070C3-FF76-47F0-AE6B-9D7E10F70260}" type="slidenum">
              <a:rPr lang="fr-FR" smtClean="0"/>
              <a:t>‹N°›</a:t>
            </a:fld>
            <a:endParaRPr lang="fr-FR"/>
          </a:p>
        </p:txBody>
      </p:sp>
    </p:spTree>
    <p:extLst>
      <p:ext uri="{BB962C8B-B14F-4D97-AF65-F5344CB8AC3E}">
        <p14:creationId xmlns:p14="http://schemas.microsoft.com/office/powerpoint/2010/main" val="2161434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2ED74B81-D0CD-4346-83D0-5DC636A9E74F}" type="datetimeFigureOut">
              <a:rPr lang="fr-FR" smtClean="0"/>
              <a:t>03/02/2022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489070C3-FF76-47F0-AE6B-9D7E10F70260}" type="slidenum">
              <a:rPr lang="fr-FR" smtClean="0"/>
              <a:t>‹N°›</a:t>
            </a:fld>
            <a:endParaRPr lang="fr-FR"/>
          </a:p>
        </p:txBody>
      </p:sp>
    </p:spTree>
    <p:extLst>
      <p:ext uri="{BB962C8B-B14F-4D97-AF65-F5344CB8AC3E}">
        <p14:creationId xmlns:p14="http://schemas.microsoft.com/office/powerpoint/2010/main" val="2760893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ED74B81-D0CD-4346-83D0-5DC636A9E74F}" type="datetimeFigureOut">
              <a:rPr lang="fr-FR" smtClean="0"/>
              <a:t>03/02/2022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489070C3-FF76-47F0-AE6B-9D7E10F70260}" type="slidenum">
              <a:rPr lang="fr-FR" smtClean="0"/>
              <a:t>‹N°›</a:t>
            </a:fld>
            <a:endParaRPr lang="fr-FR"/>
          </a:p>
        </p:txBody>
      </p:sp>
    </p:spTree>
    <p:extLst>
      <p:ext uri="{BB962C8B-B14F-4D97-AF65-F5344CB8AC3E}">
        <p14:creationId xmlns:p14="http://schemas.microsoft.com/office/powerpoint/2010/main" val="3155382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ED74B81-D0CD-4346-83D0-5DC636A9E74F}" type="datetimeFigureOut">
              <a:rPr lang="fr-FR" smtClean="0"/>
              <a:t>03/02/2022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9070C3-FF76-47F0-AE6B-9D7E10F70260}" type="slidenum">
              <a:rPr lang="fr-FR" smtClean="0"/>
              <a:t>‹N°›</a:t>
            </a:fld>
            <a:endParaRPr lang="fr-FR"/>
          </a:p>
        </p:txBody>
      </p:sp>
    </p:spTree>
    <p:extLst>
      <p:ext uri="{BB962C8B-B14F-4D97-AF65-F5344CB8AC3E}">
        <p14:creationId xmlns:p14="http://schemas.microsoft.com/office/powerpoint/2010/main" val="817116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2ED74B81-D0CD-4346-83D0-5DC636A9E74F}" type="datetimeFigureOut">
              <a:rPr lang="fr-FR" smtClean="0"/>
              <a:t>03/02/2022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489070C3-FF76-47F0-AE6B-9D7E10F70260}" type="slidenum">
              <a:rPr lang="fr-FR" smtClean="0"/>
              <a:t>‹N°›</a:t>
            </a:fld>
            <a:endParaRPr lang="fr-FR"/>
          </a:p>
        </p:txBody>
      </p:sp>
    </p:spTree>
    <p:extLst>
      <p:ext uri="{BB962C8B-B14F-4D97-AF65-F5344CB8AC3E}">
        <p14:creationId xmlns:p14="http://schemas.microsoft.com/office/powerpoint/2010/main" val="4033387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74B81-D0CD-4346-83D0-5DC636A9E74F}" type="datetimeFigureOut">
              <a:rPr lang="fr-FR" smtClean="0"/>
              <a:t>03/02/2022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9070C3-FF76-47F0-AE6B-9D7E10F70260}" type="slidenum">
              <a:rPr lang="fr-FR" smtClean="0"/>
              <a:t>‹N°›</a:t>
            </a:fld>
            <a:endParaRPr lang="fr-FR"/>
          </a:p>
        </p:txBody>
      </p:sp>
    </p:spTree>
    <p:extLst>
      <p:ext uri="{BB962C8B-B14F-4D97-AF65-F5344CB8AC3E}">
        <p14:creationId xmlns:p14="http://schemas.microsoft.com/office/powerpoint/2010/main" val="2251813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legifrance.gouv.fr/affichTexteArticle.do;jsessionid=82B69BB750C5107A30B97672C46B594E.tplgfr31s_1?cidTexte=JORFTEXT000020910561&amp;idArticle=LEGIARTI000020911669&amp;dateTexte=20090729&amp;categorieLien=id#LEGIARTI000020911669"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www.legifrance.gouv.fr/loda/article_lc/LEGIARTI000038375945#:~:text=Aujourd'hui-,D%C3%A9cret%20n%C2%B0%202014%2D940%20du%2020%20ao%C3%BBt%202014%20relatif,d'enseignement%20du%20second%20degr%C3%A9" TargetMode="External"/><Relationship Id="rId5" Type="http://schemas.openxmlformats.org/officeDocument/2006/relationships/hyperlink" Target="https://www.legifrance.gouv.fr/affichTexteArticle.do;jsessionid=943403CF56C51775F3CF8D9820737FEE.tplgfr31s_1?cidTexte=JORFTEXT000038369663&amp;idArticle=LEGIARTI000038372558&amp;dateTexte=20190413&amp;categorieLien=id#LEGIARTI000038372558" TargetMode="External"/><Relationship Id="rId4" Type="http://schemas.openxmlformats.org/officeDocument/2006/relationships/hyperlink" Target="https://www.legifrance.gouv.fr/loda/article_lc/LEGIARTI000038375945"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 xmlns:a16="http://schemas.microsoft.com/office/drawing/2014/main" id="{CBE5093D-602A-41DD-B497-575CB5981C66}"/>
              </a:ext>
            </a:extLst>
          </p:cNvPr>
          <p:cNvSpPr txBox="1"/>
          <p:nvPr/>
        </p:nvSpPr>
        <p:spPr>
          <a:xfrm>
            <a:off x="2500829" y="3860236"/>
            <a:ext cx="8191888" cy="523220"/>
          </a:xfrm>
          <a:prstGeom prst="rect">
            <a:avLst/>
          </a:prstGeom>
          <a:noFill/>
        </p:spPr>
        <p:txBody>
          <a:bodyPr wrap="square">
            <a:spAutoFit/>
          </a:bodyPr>
          <a:lstStyle/>
          <a:p>
            <a:pPr algn="ctr">
              <a:spcAft>
                <a:spcPts val="800"/>
              </a:spcAft>
            </a:pPr>
            <a:r>
              <a:rPr lang="fr-FR" sz="2800" b="1" dirty="0">
                <a:solidFill>
                  <a:srgbClr val="C00000"/>
                </a:solidFill>
                <a:cs typeface="Times New Roman" panose="02020603050405020304" pitchFamily="18" charset="0"/>
              </a:rPr>
              <a:t>COMMENT S’Y OPPOSER DANS SON ETABLISSEMENT ?</a:t>
            </a:r>
          </a:p>
        </p:txBody>
      </p:sp>
      <p:sp>
        <p:nvSpPr>
          <p:cNvPr id="9" name="Rectangle 8">
            <a:extLst>
              <a:ext uri="{FF2B5EF4-FFF2-40B4-BE49-F238E27FC236}">
                <a16:creationId xmlns="" xmlns:a16="http://schemas.microsoft.com/office/drawing/2014/main" id="{A846D16E-E1AD-40FB-867D-E8ABE87D8E36}"/>
              </a:ext>
            </a:extLst>
          </p:cNvPr>
          <p:cNvSpPr/>
          <p:nvPr/>
        </p:nvSpPr>
        <p:spPr>
          <a:xfrm>
            <a:off x="2386446" y="2122834"/>
            <a:ext cx="7750558" cy="646331"/>
          </a:xfrm>
          <a:prstGeom prst="rect">
            <a:avLst/>
          </a:prstGeom>
        </p:spPr>
        <p:txBody>
          <a:bodyPr wrap="square">
            <a:spAutoFit/>
          </a:bodyPr>
          <a:lstStyle/>
          <a:p>
            <a:pPr algn="ctr">
              <a:spcAft>
                <a:spcPts val="800"/>
              </a:spcAft>
            </a:pPr>
            <a:r>
              <a:rPr lang="fr-FR" sz="3600" b="1" dirty="0">
                <a:solidFill>
                  <a:srgbClr val="C00000"/>
                </a:solidFill>
                <a:ea typeface="Calibri" panose="020F0502020204030204" pitchFamily="34" charset="0"/>
                <a:cs typeface="Times New Roman" panose="02020603050405020304" pitchFamily="18" charset="0"/>
              </a:rPr>
              <a:t>APPRENTISSAGE </a:t>
            </a:r>
            <a:r>
              <a:rPr lang="fr-FR" sz="3600" b="1" dirty="0" smtClean="0">
                <a:solidFill>
                  <a:srgbClr val="C00000"/>
                </a:solidFill>
                <a:ea typeface="Calibri" panose="020F0502020204030204" pitchFamily="34" charset="0"/>
                <a:cs typeface="Times New Roman" panose="02020603050405020304" pitchFamily="18" charset="0"/>
              </a:rPr>
              <a:t>AU LYCEE  </a:t>
            </a:r>
            <a:endParaRPr lang="fr-FR" sz="3600" b="1" dirty="0">
              <a:solidFill>
                <a:srgbClr val="C00000"/>
              </a:solidFill>
              <a:ea typeface="Calibri" panose="020F0502020204030204" pitchFamily="34" charset="0"/>
              <a:cs typeface="Times New Roman" panose="02020603050405020304" pitchFamily="18" charset="0"/>
            </a:endParaRPr>
          </a:p>
        </p:txBody>
      </p:sp>
      <p:pic>
        <p:nvPicPr>
          <p:cNvPr id="5" name="Image 4"/>
          <p:cNvPicPr/>
          <p:nvPr/>
        </p:nvPicPr>
        <p:blipFill>
          <a:blip r:embed="rId3" cstate="print">
            <a:extLst>
              <a:ext uri="{28A0092B-C50C-407E-A947-70E740481C1C}">
                <a14:useLocalDpi xmlns:a14="http://schemas.microsoft.com/office/drawing/2010/main" val="0"/>
              </a:ext>
            </a:extLst>
          </a:blip>
          <a:stretch>
            <a:fillRect/>
          </a:stretch>
        </p:blipFill>
        <p:spPr>
          <a:xfrm>
            <a:off x="0" y="101616"/>
            <a:ext cx="1050879" cy="1627223"/>
          </a:xfrm>
          <a:prstGeom prst="rect">
            <a:avLst/>
          </a:prstGeom>
        </p:spPr>
      </p:pic>
      <p:sp>
        <p:nvSpPr>
          <p:cNvPr id="2" name="ZoneTexte 1"/>
          <p:cNvSpPr txBox="1"/>
          <p:nvPr/>
        </p:nvSpPr>
        <p:spPr>
          <a:xfrm>
            <a:off x="10345003" y="6209731"/>
            <a:ext cx="1508490" cy="369332"/>
          </a:xfrm>
          <a:prstGeom prst="rect">
            <a:avLst/>
          </a:prstGeom>
          <a:noFill/>
        </p:spPr>
        <p:txBody>
          <a:bodyPr wrap="none" rtlCol="0">
            <a:spAutoFit/>
          </a:bodyPr>
          <a:lstStyle/>
          <a:p>
            <a:r>
              <a:rPr lang="fr-FR" b="1" dirty="0" smtClean="0">
                <a:solidFill>
                  <a:srgbClr val="FF0000"/>
                </a:solidFill>
              </a:rPr>
              <a:t>JANVIER 2022</a:t>
            </a:r>
            <a:endParaRPr lang="fr-FR" b="1" dirty="0">
              <a:solidFill>
                <a:srgbClr val="FF0000"/>
              </a:solidFill>
            </a:endParaRPr>
          </a:p>
        </p:txBody>
      </p:sp>
    </p:spTree>
    <p:extLst>
      <p:ext uri="{BB962C8B-B14F-4D97-AF65-F5344CB8AC3E}">
        <p14:creationId xmlns:p14="http://schemas.microsoft.com/office/powerpoint/2010/main" val="3831301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a:extLst>
              <a:ext uri="{FF2B5EF4-FFF2-40B4-BE49-F238E27FC236}">
                <a16:creationId xmlns="" xmlns:a16="http://schemas.microsoft.com/office/drawing/2014/main" id="{7F0689F2-A57A-42C0-9382-CCA744E2C35C}"/>
              </a:ext>
            </a:extLst>
          </p:cNvPr>
          <p:cNvSpPr>
            <a:spLocks noChangeArrowheads="1"/>
          </p:cNvSpPr>
          <p:nvPr/>
        </p:nvSpPr>
        <p:spPr bwMode="auto">
          <a:xfrm>
            <a:off x="12700" y="5750825"/>
            <a:ext cx="12179300" cy="1144764"/>
          </a:xfrm>
          <a:prstGeom prst="flowChartManualInput">
            <a:avLst/>
          </a:prstGeom>
          <a:solidFill>
            <a:srgbClr val="C00000"/>
          </a:solidFill>
          <a:ln>
            <a:noFill/>
          </a:ln>
          <a:effectLst/>
        </p:spPr>
        <p:txBody>
          <a:bodyPr vert="horz" wrap="square" lIns="36576" tIns="36576" rIns="36576" bIns="36576" numCol="1" anchor="t" anchorCtr="0" compatLnSpc="1">
            <a:prstTxWarp prst="textNoShape">
              <a:avLst/>
            </a:prstTxWarp>
          </a:bodyPr>
          <a:lstStyle/>
          <a:p>
            <a:endParaRPr lang="fr-FR"/>
          </a:p>
        </p:txBody>
      </p:sp>
      <p:sp>
        <p:nvSpPr>
          <p:cNvPr id="3" name="Rectangle 2">
            <a:extLst>
              <a:ext uri="{FF2B5EF4-FFF2-40B4-BE49-F238E27FC236}">
                <a16:creationId xmlns="" xmlns:a16="http://schemas.microsoft.com/office/drawing/2014/main" id="{94CA392F-ECB7-4EB1-87FB-44DFF5624F5F}"/>
              </a:ext>
            </a:extLst>
          </p:cNvPr>
          <p:cNvSpPr/>
          <p:nvPr/>
        </p:nvSpPr>
        <p:spPr>
          <a:xfrm>
            <a:off x="415334" y="2114588"/>
            <a:ext cx="10725787" cy="2246769"/>
          </a:xfrm>
          <a:prstGeom prst="rect">
            <a:avLst/>
          </a:prstGeom>
        </p:spPr>
        <p:txBody>
          <a:bodyPr wrap="square">
            <a:spAutoFit/>
          </a:bodyPr>
          <a:lstStyle/>
          <a:p>
            <a:r>
              <a:rPr lang="fr-FR" sz="2000" b="1" dirty="0"/>
              <a:t>Quel est le régime indemnitaire actuel des chefs d’établissement qui accueillent des formations en apprentissage ? </a:t>
            </a:r>
            <a:endParaRPr lang="fr-FR" sz="2000" dirty="0"/>
          </a:p>
          <a:p>
            <a:r>
              <a:rPr lang="fr-FR" sz="2000" dirty="0">
                <a:solidFill>
                  <a:srgbClr val="000000"/>
                </a:solidFill>
              </a:rPr>
              <a:t>Les chefs d’établissement accueillant des formations par apprentissage perçoivent actuellement une indemnité dont le calcul est lié au nombre d’apprentis accueillis par la structure. Celle-ci est financée par le CFA et versée annuellement. Cette indemnité varie entre 2 291,02 € et 3 559,31 €. </a:t>
            </a:r>
          </a:p>
          <a:p>
            <a:r>
              <a:rPr lang="fr-FR" sz="2000" dirty="0">
                <a:solidFill>
                  <a:srgbClr val="000000"/>
                </a:solidFill>
              </a:rPr>
              <a:t>Il en va de même pour les chefs d’établissements adjoints, les gestionnaires et agents comptables de ces mêmes établissements. Leur indemnité varie, quant à elle, entre 1 096,50 € et 1 612,58 €. </a:t>
            </a:r>
            <a:endParaRPr lang="fr-FR" sz="2000" dirty="0"/>
          </a:p>
        </p:txBody>
      </p:sp>
      <p:pic>
        <p:nvPicPr>
          <p:cNvPr id="4" name="Image 3">
            <a:extLst>
              <a:ext uri="{FF2B5EF4-FFF2-40B4-BE49-F238E27FC236}">
                <a16:creationId xmlns="" xmlns:a16="http://schemas.microsoft.com/office/drawing/2014/main" id="{71222202-9091-47A7-9076-383EC66B1CDC}"/>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1141121" y="-1"/>
            <a:ext cx="1050879" cy="1627223"/>
          </a:xfrm>
          <a:prstGeom prst="rect">
            <a:avLst/>
          </a:prstGeom>
        </p:spPr>
      </p:pic>
      <p:sp>
        <p:nvSpPr>
          <p:cNvPr id="5" name="ZoneTexte 4">
            <a:extLst>
              <a:ext uri="{FF2B5EF4-FFF2-40B4-BE49-F238E27FC236}">
                <a16:creationId xmlns="" xmlns:a16="http://schemas.microsoft.com/office/drawing/2014/main" id="{FEEEBBBB-C198-4213-AFB7-BFC8A4618D2A}"/>
              </a:ext>
            </a:extLst>
          </p:cNvPr>
          <p:cNvSpPr txBox="1"/>
          <p:nvPr/>
        </p:nvSpPr>
        <p:spPr>
          <a:xfrm>
            <a:off x="4520111" y="201900"/>
            <a:ext cx="2918556" cy="523220"/>
          </a:xfrm>
          <a:prstGeom prst="rect">
            <a:avLst/>
          </a:prstGeom>
          <a:noFill/>
        </p:spPr>
        <p:txBody>
          <a:bodyPr wrap="none" rtlCol="0">
            <a:spAutoFit/>
          </a:bodyPr>
          <a:lstStyle/>
          <a:p>
            <a:r>
              <a:rPr lang="fr-FR" sz="2800" b="1" dirty="0">
                <a:solidFill>
                  <a:srgbClr val="C00000"/>
                </a:solidFill>
              </a:rPr>
              <a:t>REMUNERATIONS </a:t>
            </a:r>
          </a:p>
        </p:txBody>
      </p:sp>
    </p:spTree>
    <p:extLst>
      <p:ext uri="{BB962C8B-B14F-4D97-AF65-F5344CB8AC3E}">
        <p14:creationId xmlns:p14="http://schemas.microsoft.com/office/powerpoint/2010/main" val="1082954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utoShape 2"/>
          <p:cNvSpPr>
            <a:spLocks noChangeArrowheads="1"/>
          </p:cNvSpPr>
          <p:nvPr/>
        </p:nvSpPr>
        <p:spPr bwMode="auto">
          <a:xfrm>
            <a:off x="12700" y="5750825"/>
            <a:ext cx="12179300" cy="1144764"/>
          </a:xfrm>
          <a:prstGeom prst="flowChartManualInput">
            <a:avLst/>
          </a:prstGeom>
          <a:solidFill>
            <a:srgbClr val="C00000"/>
          </a:solidFill>
          <a:ln>
            <a:noFill/>
          </a:ln>
          <a:effectLst/>
        </p:spPr>
        <p:txBody>
          <a:bodyPr vert="horz" wrap="square" lIns="36576" tIns="36576" rIns="36576" bIns="36576" numCol="1" anchor="t" anchorCtr="0" compatLnSpc="1">
            <a:prstTxWarp prst="textNoShape">
              <a:avLst/>
            </a:prstTxWarp>
          </a:bodyPr>
          <a:lstStyle/>
          <a:p>
            <a:endParaRPr lang="fr-FR"/>
          </a:p>
        </p:txBody>
      </p:sp>
      <p:pic>
        <p:nvPicPr>
          <p:cNvPr id="15" name="Image 14"/>
          <p:cNvPicPr/>
          <p:nvPr/>
        </p:nvPicPr>
        <p:blipFill>
          <a:blip r:embed="rId3" cstate="print">
            <a:extLst>
              <a:ext uri="{28A0092B-C50C-407E-A947-70E740481C1C}">
                <a14:useLocalDpi xmlns:a14="http://schemas.microsoft.com/office/drawing/2010/main" val="0"/>
              </a:ext>
            </a:extLst>
          </a:blip>
          <a:stretch>
            <a:fillRect/>
          </a:stretch>
        </p:blipFill>
        <p:spPr>
          <a:xfrm>
            <a:off x="11141121" y="-1"/>
            <a:ext cx="1050879" cy="1627223"/>
          </a:xfrm>
          <a:prstGeom prst="rect">
            <a:avLst/>
          </a:prstGeom>
        </p:spPr>
      </p:pic>
      <p:sp>
        <p:nvSpPr>
          <p:cNvPr id="10" name="Rectangle 9"/>
          <p:cNvSpPr/>
          <p:nvPr/>
        </p:nvSpPr>
        <p:spPr>
          <a:xfrm>
            <a:off x="4556725" y="383323"/>
            <a:ext cx="2617640" cy="400110"/>
          </a:xfrm>
          <a:prstGeom prst="rect">
            <a:avLst/>
          </a:prstGeom>
        </p:spPr>
        <p:txBody>
          <a:bodyPr wrap="none">
            <a:spAutoFit/>
          </a:bodyPr>
          <a:lstStyle/>
          <a:p>
            <a:r>
              <a:rPr lang="fr-FR" sz="2000" b="1" dirty="0">
                <a:solidFill>
                  <a:srgbClr val="C00000"/>
                </a:solidFill>
                <a:effectLst/>
                <a:ea typeface="Calibri" panose="020F0502020204030204" pitchFamily="34" charset="0"/>
                <a:cs typeface="Times New Roman" panose="02020603050405020304" pitchFamily="18" charset="0"/>
              </a:rPr>
              <a:t>QUESTIONS DIVERSES  </a:t>
            </a:r>
            <a:endParaRPr lang="fr-FR" sz="2000" b="1" dirty="0">
              <a:solidFill>
                <a:srgbClr val="C00000"/>
              </a:solidFill>
            </a:endParaRPr>
          </a:p>
        </p:txBody>
      </p:sp>
      <p:sp>
        <p:nvSpPr>
          <p:cNvPr id="11" name="Rectangle 10"/>
          <p:cNvSpPr/>
          <p:nvPr/>
        </p:nvSpPr>
        <p:spPr>
          <a:xfrm>
            <a:off x="589971" y="1231624"/>
            <a:ext cx="10441278" cy="1323439"/>
          </a:xfrm>
          <a:prstGeom prst="rect">
            <a:avLst/>
          </a:prstGeom>
        </p:spPr>
        <p:txBody>
          <a:bodyPr wrap="square">
            <a:spAutoFit/>
          </a:bodyPr>
          <a:lstStyle/>
          <a:p>
            <a:r>
              <a:rPr lang="fr-FR" sz="2000" b="1" dirty="0"/>
              <a:t>Un enseignant peut-il intervenir dans une formation exclusivement en apprentissage ?</a:t>
            </a:r>
          </a:p>
          <a:p>
            <a:r>
              <a:rPr lang="fr-FR" sz="2000" dirty="0"/>
              <a:t>Oui. Le temps d’intervention ne sera alors pas comptabilisé dans son temps de service réglementaire. Demande de cumul et sera rémunéré en plus par le CFA, qui établira une fiche de paie propre. Le montant de la rémunération dépend du niveau du diplôme préparé par l’apprenti.</a:t>
            </a:r>
          </a:p>
        </p:txBody>
      </p:sp>
      <p:sp>
        <p:nvSpPr>
          <p:cNvPr id="14" name="Rectangle 13"/>
          <p:cNvSpPr/>
          <p:nvPr/>
        </p:nvSpPr>
        <p:spPr>
          <a:xfrm>
            <a:off x="589970" y="2845234"/>
            <a:ext cx="10551151" cy="1015663"/>
          </a:xfrm>
          <a:prstGeom prst="rect">
            <a:avLst/>
          </a:prstGeom>
        </p:spPr>
        <p:txBody>
          <a:bodyPr wrap="square">
            <a:spAutoFit/>
          </a:bodyPr>
          <a:lstStyle/>
          <a:p>
            <a:r>
              <a:rPr lang="fr-FR" sz="2000" b="1" dirty="0"/>
              <a:t>L’établissement devra-t-il accueillir à tout moment de l’année scolaire des jeunes qui souhaitent rejoindre une formation en apprentissage ?</a:t>
            </a:r>
          </a:p>
          <a:p>
            <a:r>
              <a:rPr lang="fr-FR" sz="2000" dirty="0"/>
              <a:t>Oui à la condition qu’un contrat d’apprentissage ait été conclu.</a:t>
            </a:r>
          </a:p>
        </p:txBody>
      </p:sp>
    </p:spTree>
    <p:extLst>
      <p:ext uri="{BB962C8B-B14F-4D97-AF65-F5344CB8AC3E}">
        <p14:creationId xmlns:p14="http://schemas.microsoft.com/office/powerpoint/2010/main" val="25759618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0" grpId="0"/>
      <p:bldP spid="11"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 xmlns:a16="http://schemas.microsoft.com/office/drawing/2014/main" id="{9A67C982-36DC-4DCC-B94E-59818C725600}"/>
              </a:ext>
            </a:extLst>
          </p:cNvPr>
          <p:cNvSpPr txBox="1"/>
          <p:nvPr/>
        </p:nvSpPr>
        <p:spPr>
          <a:xfrm>
            <a:off x="338716" y="2010101"/>
            <a:ext cx="5689600" cy="646331"/>
          </a:xfrm>
          <a:prstGeom prst="rect">
            <a:avLst/>
          </a:prstGeom>
          <a:noFill/>
        </p:spPr>
        <p:txBody>
          <a:bodyPr wrap="square">
            <a:spAutoFit/>
          </a:bodyPr>
          <a:lstStyle/>
          <a:p>
            <a:r>
              <a:rPr lang="fr-FR" b="1" dirty="0"/>
              <a:t>Un vade-mecum « Développer l'apprentissage à l'éducation nationale » </a:t>
            </a:r>
          </a:p>
        </p:txBody>
      </p:sp>
      <p:pic>
        <p:nvPicPr>
          <p:cNvPr id="5" name="Image 4">
            <a:extLst>
              <a:ext uri="{FF2B5EF4-FFF2-40B4-BE49-F238E27FC236}">
                <a16:creationId xmlns="" xmlns:a16="http://schemas.microsoft.com/office/drawing/2014/main" id="{F5520B17-4D07-4515-AB0A-44104A5CE16A}"/>
              </a:ext>
            </a:extLst>
          </p:cNvPr>
          <p:cNvPicPr>
            <a:picLocks noChangeAspect="1"/>
          </p:cNvPicPr>
          <p:nvPr/>
        </p:nvPicPr>
        <p:blipFill>
          <a:blip r:embed="rId2"/>
          <a:stretch>
            <a:fillRect/>
          </a:stretch>
        </p:blipFill>
        <p:spPr>
          <a:xfrm>
            <a:off x="1112803" y="2781482"/>
            <a:ext cx="2873603" cy="3883891"/>
          </a:xfrm>
          <a:prstGeom prst="rect">
            <a:avLst/>
          </a:prstGeom>
        </p:spPr>
      </p:pic>
      <p:sp>
        <p:nvSpPr>
          <p:cNvPr id="6" name="Rectangle 5">
            <a:extLst>
              <a:ext uri="{FF2B5EF4-FFF2-40B4-BE49-F238E27FC236}">
                <a16:creationId xmlns="" xmlns:a16="http://schemas.microsoft.com/office/drawing/2014/main" id="{8625699D-B25E-482B-9863-27348C95C620}"/>
              </a:ext>
            </a:extLst>
          </p:cNvPr>
          <p:cNvSpPr/>
          <p:nvPr/>
        </p:nvSpPr>
        <p:spPr>
          <a:xfrm>
            <a:off x="773774" y="206353"/>
            <a:ext cx="10163330" cy="523220"/>
          </a:xfrm>
          <a:prstGeom prst="rect">
            <a:avLst/>
          </a:prstGeom>
        </p:spPr>
        <p:txBody>
          <a:bodyPr wrap="square">
            <a:spAutoFit/>
          </a:bodyPr>
          <a:lstStyle/>
          <a:p>
            <a:pPr algn="ctr">
              <a:spcAft>
                <a:spcPts val="800"/>
              </a:spcAft>
            </a:pPr>
            <a:r>
              <a:rPr lang="fr-FR" sz="2800" b="1" dirty="0">
                <a:solidFill>
                  <a:srgbClr val="C00000"/>
                </a:solidFill>
                <a:ea typeface="Calibri" panose="020F0502020204030204" pitchFamily="34" charset="0"/>
                <a:cs typeface="Times New Roman" panose="02020603050405020304" pitchFamily="18" charset="0"/>
              </a:rPr>
              <a:t>APPRENTISSAGE EN LYCEES : CONTRAINDRE, MIXER, TRIER</a:t>
            </a:r>
          </a:p>
        </p:txBody>
      </p:sp>
      <p:sp>
        <p:nvSpPr>
          <p:cNvPr id="8" name="ZoneTexte 7">
            <a:extLst>
              <a:ext uri="{FF2B5EF4-FFF2-40B4-BE49-F238E27FC236}">
                <a16:creationId xmlns="" xmlns:a16="http://schemas.microsoft.com/office/drawing/2014/main" id="{11097769-54A4-4FA1-B10E-AACC7A9B894F}"/>
              </a:ext>
            </a:extLst>
          </p:cNvPr>
          <p:cNvSpPr txBox="1"/>
          <p:nvPr/>
        </p:nvSpPr>
        <p:spPr>
          <a:xfrm>
            <a:off x="3824251" y="1052738"/>
            <a:ext cx="6096000" cy="646331"/>
          </a:xfrm>
          <a:prstGeom prst="rect">
            <a:avLst/>
          </a:prstGeom>
          <a:noFill/>
        </p:spPr>
        <p:txBody>
          <a:bodyPr wrap="square">
            <a:spAutoFit/>
          </a:bodyPr>
          <a:lstStyle/>
          <a:p>
            <a:r>
              <a:rPr lang="fr-FR" b="1" dirty="0"/>
              <a:t>Réforme </a:t>
            </a:r>
            <a:r>
              <a:rPr lang="fr-FR" b="1" dirty="0" err="1"/>
              <a:t>Blanquer</a:t>
            </a:r>
            <a:r>
              <a:rPr lang="fr-FR" b="1" dirty="0"/>
              <a:t> de la voie pro </a:t>
            </a:r>
          </a:p>
          <a:p>
            <a:r>
              <a:rPr lang="fr-FR" b="1" dirty="0"/>
              <a:t> « TVP » : création d’une UFA dans chaque lycée </a:t>
            </a:r>
          </a:p>
        </p:txBody>
      </p:sp>
      <p:pic>
        <p:nvPicPr>
          <p:cNvPr id="9" name="Image 8">
            <a:extLst>
              <a:ext uri="{FF2B5EF4-FFF2-40B4-BE49-F238E27FC236}">
                <a16:creationId xmlns="" xmlns:a16="http://schemas.microsoft.com/office/drawing/2014/main" id="{2EE8B2E5-2AC7-4143-ADA3-39BE0BD7966D}"/>
              </a:ext>
            </a:extLst>
          </p:cNvPr>
          <p:cNvPicPr>
            <a:picLocks noChangeAspect="1"/>
          </p:cNvPicPr>
          <p:nvPr/>
        </p:nvPicPr>
        <p:blipFill>
          <a:blip r:embed="rId3"/>
          <a:stretch>
            <a:fillRect/>
          </a:stretch>
        </p:blipFill>
        <p:spPr>
          <a:xfrm>
            <a:off x="11143397" y="90159"/>
            <a:ext cx="1048603" cy="1627773"/>
          </a:xfrm>
          <a:prstGeom prst="rect">
            <a:avLst/>
          </a:prstGeom>
        </p:spPr>
      </p:pic>
      <p:sp>
        <p:nvSpPr>
          <p:cNvPr id="2" name="Rectangle 1"/>
          <p:cNvSpPr/>
          <p:nvPr/>
        </p:nvSpPr>
        <p:spPr>
          <a:xfrm>
            <a:off x="6096000" y="2010101"/>
            <a:ext cx="6096000" cy="923330"/>
          </a:xfrm>
          <a:prstGeom prst="rect">
            <a:avLst/>
          </a:prstGeom>
        </p:spPr>
        <p:txBody>
          <a:bodyPr>
            <a:spAutoFit/>
          </a:bodyPr>
          <a:lstStyle/>
          <a:p>
            <a:r>
              <a:rPr lang="fr-FR" b="1" dirty="0">
                <a:solidFill>
                  <a:srgbClr val="000000"/>
                </a:solidFill>
              </a:rPr>
              <a:t>Foire aux questions apprentissage </a:t>
            </a:r>
            <a:endParaRPr lang="fr-FR" dirty="0">
              <a:solidFill>
                <a:srgbClr val="000000"/>
              </a:solidFill>
            </a:endParaRPr>
          </a:p>
          <a:p>
            <a:r>
              <a:rPr lang="fr-FR" b="1" dirty="0">
                <a:solidFill>
                  <a:srgbClr val="000000"/>
                </a:solidFill>
              </a:rPr>
              <a:t>Destinée aux chefs d’établissement et cadres académiques AVRIL 2019</a:t>
            </a:r>
            <a:endParaRPr lang="fr-FR" dirty="0"/>
          </a:p>
        </p:txBody>
      </p:sp>
      <p:pic>
        <p:nvPicPr>
          <p:cNvPr id="10" name="Image 9"/>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96000" y="3244463"/>
            <a:ext cx="5186891" cy="2330562"/>
          </a:xfrm>
          <a:prstGeom prst="rect">
            <a:avLst/>
          </a:prstGeom>
        </p:spPr>
      </p:pic>
    </p:spTree>
    <p:extLst>
      <p:ext uri="{BB962C8B-B14F-4D97-AF65-F5344CB8AC3E}">
        <p14:creationId xmlns:p14="http://schemas.microsoft.com/office/powerpoint/2010/main" val="3459322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021928" y="1047270"/>
            <a:ext cx="10271814" cy="400110"/>
          </a:xfrm>
          <a:prstGeom prst="rect">
            <a:avLst/>
          </a:prstGeom>
        </p:spPr>
        <p:txBody>
          <a:bodyPr wrap="square">
            <a:spAutoFit/>
          </a:bodyPr>
          <a:lstStyle/>
          <a:p>
            <a:r>
              <a:rPr lang="fr-FR" sz="2000" b="0" i="0" u="none" strike="noStrike" baseline="0" dirty="0">
                <a:solidFill>
                  <a:srgbClr val="000000"/>
                </a:solidFill>
              </a:rPr>
              <a:t>Le </a:t>
            </a:r>
            <a:r>
              <a:rPr lang="fr-FR" sz="2000" b="1" i="0" u="none" strike="noStrike" baseline="0" dirty="0">
                <a:solidFill>
                  <a:srgbClr val="000000"/>
                </a:solidFill>
              </a:rPr>
              <a:t>Conseil d’Administration </a:t>
            </a:r>
            <a:r>
              <a:rPr lang="fr-FR" sz="2000" b="0" i="0" u="none" strike="noStrike" baseline="0" dirty="0">
                <a:solidFill>
                  <a:srgbClr val="000000"/>
                </a:solidFill>
              </a:rPr>
              <a:t> est désormais fortement </a:t>
            </a:r>
            <a:r>
              <a:rPr lang="fr-FR" sz="2000" b="1" i="0" u="none" strike="noStrike" baseline="0" dirty="0">
                <a:solidFill>
                  <a:srgbClr val="000000"/>
                </a:solidFill>
              </a:rPr>
              <a:t>dépossédé</a:t>
            </a:r>
            <a:r>
              <a:rPr lang="fr-FR" sz="2000" b="0" i="0" u="none" strike="noStrike" baseline="0" dirty="0">
                <a:solidFill>
                  <a:srgbClr val="000000"/>
                </a:solidFill>
              </a:rPr>
              <a:t> de son pouvoir de décision. </a:t>
            </a:r>
            <a:endParaRPr lang="fr-FR" sz="2000" dirty="0"/>
          </a:p>
        </p:txBody>
      </p:sp>
      <p:sp>
        <p:nvSpPr>
          <p:cNvPr id="7" name="Rectangle 6"/>
          <p:cNvSpPr/>
          <p:nvPr/>
        </p:nvSpPr>
        <p:spPr>
          <a:xfrm>
            <a:off x="1021928" y="1927551"/>
            <a:ext cx="10094366" cy="707886"/>
          </a:xfrm>
          <a:prstGeom prst="rect">
            <a:avLst/>
          </a:prstGeom>
        </p:spPr>
        <p:txBody>
          <a:bodyPr wrap="none">
            <a:spAutoFit/>
          </a:bodyPr>
          <a:lstStyle/>
          <a:p>
            <a:r>
              <a:rPr lang="fr-FR" sz="2000" b="1" dirty="0">
                <a:effectLst/>
                <a:ea typeface="Calibri" panose="020F0502020204030204" pitchFamily="34" charset="0"/>
                <a:cs typeface="Times New Roman" panose="02020603050405020304" pitchFamily="18" charset="0"/>
              </a:rPr>
              <a:t>ORGANISATION PEDAGOGIQUE : </a:t>
            </a:r>
            <a:r>
              <a:rPr lang="fr-FR" sz="2000" b="1" dirty="0">
                <a:ea typeface="Calibri" panose="020F0502020204030204" pitchFamily="34" charset="0"/>
                <a:cs typeface="Times New Roman" panose="02020603050405020304" pitchFamily="18" charset="0"/>
              </a:rPr>
              <a:t>MIXITE DES PUBLICS ET INDIVIDUALISATION DES PARCOURS </a:t>
            </a:r>
            <a:endParaRPr lang="fr-FR" sz="2000" dirty="0"/>
          </a:p>
          <a:p>
            <a:endParaRPr lang="fr-FR" sz="2000" b="1" dirty="0"/>
          </a:p>
        </p:txBody>
      </p:sp>
      <p:sp>
        <p:nvSpPr>
          <p:cNvPr id="8" name="Rectangle 7"/>
          <p:cNvSpPr/>
          <p:nvPr/>
        </p:nvSpPr>
        <p:spPr>
          <a:xfrm>
            <a:off x="1021928" y="2406405"/>
            <a:ext cx="11170072" cy="707886"/>
          </a:xfrm>
          <a:prstGeom prst="rect">
            <a:avLst/>
          </a:prstGeom>
        </p:spPr>
        <p:txBody>
          <a:bodyPr wrap="square">
            <a:spAutoFit/>
          </a:bodyPr>
          <a:lstStyle/>
          <a:p>
            <a:r>
              <a:rPr lang="fr-FR" sz="2000" dirty="0">
                <a:solidFill>
                  <a:srgbClr val="000000"/>
                </a:solidFill>
              </a:rPr>
              <a:t>Ap</a:t>
            </a:r>
            <a:r>
              <a:rPr lang="fr-FR" sz="2000" b="0" i="0" u="none" strike="noStrike" baseline="0" dirty="0">
                <a:solidFill>
                  <a:srgbClr val="000000"/>
                </a:solidFill>
              </a:rPr>
              <a:t>prentissage pierre angulaire de toute l’organisation du temps pédagogique et scolaire au</a:t>
            </a:r>
            <a:r>
              <a:rPr lang="fr-FR" sz="2000" b="0" i="0" u="none" strike="noStrike" dirty="0">
                <a:solidFill>
                  <a:srgbClr val="000000"/>
                </a:solidFill>
              </a:rPr>
              <a:t> détriment du </a:t>
            </a:r>
            <a:r>
              <a:rPr lang="fr-FR" sz="2000" b="1" i="0" u="none" strike="noStrike" dirty="0">
                <a:solidFill>
                  <a:srgbClr val="000000"/>
                </a:solidFill>
              </a:rPr>
              <a:t>groupe classe qui disparaît</a:t>
            </a:r>
            <a:r>
              <a:rPr lang="fr-FR" sz="2000" b="0" i="0" u="none" strike="noStrike" baseline="0" dirty="0">
                <a:solidFill>
                  <a:srgbClr val="000000"/>
                </a:solidFill>
              </a:rPr>
              <a:t>. </a:t>
            </a:r>
            <a:endParaRPr lang="fr-FR" sz="2000" dirty="0"/>
          </a:p>
        </p:txBody>
      </p:sp>
      <p:sp>
        <p:nvSpPr>
          <p:cNvPr id="9" name="Rectangle 8"/>
          <p:cNvSpPr/>
          <p:nvPr/>
        </p:nvSpPr>
        <p:spPr>
          <a:xfrm>
            <a:off x="1021928" y="3271024"/>
            <a:ext cx="11022882" cy="400110"/>
          </a:xfrm>
          <a:prstGeom prst="rect">
            <a:avLst/>
          </a:prstGeom>
        </p:spPr>
        <p:txBody>
          <a:bodyPr wrap="square">
            <a:spAutoFit/>
          </a:bodyPr>
          <a:lstStyle/>
          <a:p>
            <a:r>
              <a:rPr lang="fr-FR" sz="2000" b="1" i="0" u="none" strike="noStrike" baseline="0" dirty="0">
                <a:solidFill>
                  <a:srgbClr val="000000"/>
                </a:solidFill>
              </a:rPr>
              <a:t>Désorganisation</a:t>
            </a:r>
            <a:r>
              <a:rPr lang="fr-FR" sz="2000" i="0" u="none" strike="noStrike" baseline="0" dirty="0">
                <a:solidFill>
                  <a:srgbClr val="000000"/>
                </a:solidFill>
              </a:rPr>
              <a:t> de l’ensemble de la semaine de classe  </a:t>
            </a:r>
            <a:endParaRPr lang="fr-FR" sz="2000" dirty="0"/>
          </a:p>
        </p:txBody>
      </p:sp>
      <p:sp>
        <p:nvSpPr>
          <p:cNvPr id="10" name="Rectangle 9"/>
          <p:cNvSpPr/>
          <p:nvPr/>
        </p:nvSpPr>
        <p:spPr>
          <a:xfrm>
            <a:off x="1021928" y="3684625"/>
            <a:ext cx="11022882" cy="707886"/>
          </a:xfrm>
          <a:prstGeom prst="rect">
            <a:avLst/>
          </a:prstGeom>
        </p:spPr>
        <p:txBody>
          <a:bodyPr wrap="square">
            <a:spAutoFit/>
          </a:bodyPr>
          <a:lstStyle/>
          <a:p>
            <a:r>
              <a:rPr lang="fr-FR" sz="2000" b="0" i="0" u="none" strike="noStrike" baseline="0" dirty="0">
                <a:solidFill>
                  <a:srgbClr val="000000"/>
                </a:solidFill>
              </a:rPr>
              <a:t>En EP : progressions annuelles et cours différents pour chaque </a:t>
            </a:r>
            <a:r>
              <a:rPr lang="fr-FR" sz="2000" b="0" i="0" u="none" strike="noStrike" baseline="0" dirty="0" err="1">
                <a:solidFill>
                  <a:srgbClr val="000000"/>
                </a:solidFill>
              </a:rPr>
              <a:t>apprenti·e</a:t>
            </a:r>
            <a:r>
              <a:rPr lang="fr-FR" sz="2000" b="0" i="0" u="none" strike="noStrike" baseline="0" dirty="0">
                <a:solidFill>
                  <a:srgbClr val="000000"/>
                </a:solidFill>
              </a:rPr>
              <a:t>, en fonction des demandes de l’entreprise.  </a:t>
            </a:r>
            <a:endParaRPr lang="fr-FR" sz="2000" dirty="0"/>
          </a:p>
        </p:txBody>
      </p:sp>
      <p:sp>
        <p:nvSpPr>
          <p:cNvPr id="11" name="Rectangle 10"/>
          <p:cNvSpPr/>
          <p:nvPr/>
        </p:nvSpPr>
        <p:spPr>
          <a:xfrm>
            <a:off x="1021928" y="4389580"/>
            <a:ext cx="11136172" cy="707886"/>
          </a:xfrm>
          <a:prstGeom prst="rect">
            <a:avLst/>
          </a:prstGeom>
        </p:spPr>
        <p:txBody>
          <a:bodyPr wrap="square">
            <a:spAutoFit/>
          </a:bodyPr>
          <a:lstStyle/>
          <a:p>
            <a:r>
              <a:rPr lang="fr-FR" sz="2000" b="0" i="0" u="none" strike="noStrike" baseline="0" dirty="0">
                <a:solidFill>
                  <a:srgbClr val="000000"/>
                </a:solidFill>
              </a:rPr>
              <a:t>En EG : + d</a:t>
            </a:r>
            <a:r>
              <a:rPr lang="fr-FR" sz="2000" dirty="0">
                <a:solidFill>
                  <a:srgbClr val="000000"/>
                </a:solidFill>
              </a:rPr>
              <a:t>’heures de cours en fonction de la présence des </a:t>
            </a:r>
            <a:r>
              <a:rPr lang="fr-FR" sz="2000" dirty="0" err="1">
                <a:solidFill>
                  <a:srgbClr val="000000"/>
                </a:solidFill>
              </a:rPr>
              <a:t>apprenti·es</a:t>
            </a:r>
            <a:r>
              <a:rPr lang="fr-FR" sz="2000" dirty="0">
                <a:solidFill>
                  <a:srgbClr val="000000"/>
                </a:solidFill>
              </a:rPr>
              <a:t>, progression pédagogique différente</a:t>
            </a:r>
            <a:endParaRPr lang="fr-FR" sz="2000" dirty="0"/>
          </a:p>
        </p:txBody>
      </p:sp>
      <p:sp>
        <p:nvSpPr>
          <p:cNvPr id="12" name="ZoneTexte 11"/>
          <p:cNvSpPr txBox="1"/>
          <p:nvPr/>
        </p:nvSpPr>
        <p:spPr>
          <a:xfrm>
            <a:off x="1021928" y="5062464"/>
            <a:ext cx="11313499" cy="400110"/>
          </a:xfrm>
          <a:prstGeom prst="rect">
            <a:avLst/>
          </a:prstGeom>
          <a:noFill/>
        </p:spPr>
        <p:txBody>
          <a:bodyPr wrap="square" rtlCol="0">
            <a:spAutoFit/>
          </a:bodyPr>
          <a:lstStyle/>
          <a:p>
            <a:r>
              <a:rPr lang="fr-FR" sz="2000" b="1" dirty="0"/>
              <a:t>Entrées et sorties permanentes </a:t>
            </a:r>
            <a:r>
              <a:rPr lang="fr-FR" sz="2000" dirty="0"/>
              <a:t>: avec accueil en cours d’année et changement de statut </a:t>
            </a:r>
          </a:p>
        </p:txBody>
      </p:sp>
      <p:pic>
        <p:nvPicPr>
          <p:cNvPr id="13" name="Image 12"/>
          <p:cNvPicPr/>
          <p:nvPr/>
        </p:nvPicPr>
        <p:blipFill>
          <a:blip r:embed="rId3" cstate="print">
            <a:extLst>
              <a:ext uri="{28A0092B-C50C-407E-A947-70E740481C1C}">
                <a14:useLocalDpi xmlns:a14="http://schemas.microsoft.com/office/drawing/2010/main" val="0"/>
              </a:ext>
            </a:extLst>
          </a:blip>
          <a:stretch>
            <a:fillRect/>
          </a:stretch>
        </p:blipFill>
        <p:spPr>
          <a:xfrm>
            <a:off x="11141121" y="-1"/>
            <a:ext cx="1050879" cy="1627223"/>
          </a:xfrm>
          <a:prstGeom prst="rect">
            <a:avLst/>
          </a:prstGeom>
        </p:spPr>
      </p:pic>
      <p:sp>
        <p:nvSpPr>
          <p:cNvPr id="14" name="Flèche droite 13"/>
          <p:cNvSpPr/>
          <p:nvPr/>
        </p:nvSpPr>
        <p:spPr>
          <a:xfrm>
            <a:off x="273216" y="1114669"/>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droite 14"/>
          <p:cNvSpPr/>
          <p:nvPr/>
        </p:nvSpPr>
        <p:spPr>
          <a:xfrm>
            <a:off x="273216" y="2010525"/>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2000"/>
          </a:p>
        </p:txBody>
      </p:sp>
      <p:sp>
        <p:nvSpPr>
          <p:cNvPr id="24" name="Rectangle 23"/>
          <p:cNvSpPr/>
          <p:nvPr/>
        </p:nvSpPr>
        <p:spPr>
          <a:xfrm>
            <a:off x="1021928" y="5567364"/>
            <a:ext cx="6791520" cy="400110"/>
          </a:xfrm>
          <a:prstGeom prst="rect">
            <a:avLst/>
          </a:prstGeom>
        </p:spPr>
        <p:txBody>
          <a:bodyPr wrap="square">
            <a:spAutoFit/>
          </a:bodyPr>
          <a:lstStyle/>
          <a:p>
            <a:r>
              <a:rPr lang="fr-FR" sz="2000" b="1" i="0" u="none" strike="noStrike" baseline="0" dirty="0"/>
              <a:t>UN OUTIL DE TRI SOCIAL RENFORCÉ </a:t>
            </a:r>
            <a:r>
              <a:rPr lang="fr-FR" sz="2000" i="0" u="none" strike="noStrike" baseline="0" dirty="0"/>
              <a:t>: dès la première année </a:t>
            </a:r>
            <a:endParaRPr lang="fr-FR" sz="2000" dirty="0"/>
          </a:p>
        </p:txBody>
      </p:sp>
      <p:sp>
        <p:nvSpPr>
          <p:cNvPr id="25" name="Rectangle 24"/>
          <p:cNvSpPr/>
          <p:nvPr/>
        </p:nvSpPr>
        <p:spPr>
          <a:xfrm>
            <a:off x="1055828" y="6054245"/>
            <a:ext cx="7137008" cy="400110"/>
          </a:xfrm>
          <a:prstGeom prst="rect">
            <a:avLst/>
          </a:prstGeom>
        </p:spPr>
        <p:txBody>
          <a:bodyPr wrap="square">
            <a:spAutoFit/>
          </a:bodyPr>
          <a:lstStyle/>
          <a:p>
            <a:r>
              <a:rPr lang="fr-FR" sz="2000" i="0" u="none" strike="noStrike" baseline="0" dirty="0">
                <a:solidFill>
                  <a:srgbClr val="000000"/>
                </a:solidFill>
              </a:rPr>
              <a:t>Sur-recruter en première année pour anticiper les départs</a:t>
            </a:r>
            <a:endParaRPr lang="fr-FR" sz="2000" dirty="0"/>
          </a:p>
        </p:txBody>
      </p:sp>
      <p:sp>
        <p:nvSpPr>
          <p:cNvPr id="26" name="Rectangle 25"/>
          <p:cNvSpPr/>
          <p:nvPr/>
        </p:nvSpPr>
        <p:spPr>
          <a:xfrm>
            <a:off x="1055828" y="6447645"/>
            <a:ext cx="7755989" cy="400110"/>
          </a:xfrm>
          <a:prstGeom prst="rect">
            <a:avLst/>
          </a:prstGeom>
        </p:spPr>
        <p:txBody>
          <a:bodyPr wrap="square">
            <a:spAutoFit/>
          </a:bodyPr>
          <a:lstStyle/>
          <a:p>
            <a:r>
              <a:rPr lang="fr-FR" sz="2000" i="0" u="none" strike="noStrike" baseline="0" dirty="0">
                <a:solidFill>
                  <a:srgbClr val="000000"/>
                </a:solidFill>
              </a:rPr>
              <a:t>Travailler </a:t>
            </a:r>
            <a:r>
              <a:rPr lang="fr-FR" sz="2000" i="1" dirty="0"/>
              <a:t>« à la bonne adéquation entre le profil du jeune et l’entreprise »</a:t>
            </a:r>
            <a:endParaRPr lang="fr-FR" sz="2000" dirty="0"/>
          </a:p>
        </p:txBody>
      </p:sp>
      <p:sp>
        <p:nvSpPr>
          <p:cNvPr id="27" name="Flèche droite 26"/>
          <p:cNvSpPr/>
          <p:nvPr/>
        </p:nvSpPr>
        <p:spPr>
          <a:xfrm>
            <a:off x="273216" y="5672077"/>
            <a:ext cx="618979"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ZoneTexte 18">
            <a:extLst>
              <a:ext uri="{FF2B5EF4-FFF2-40B4-BE49-F238E27FC236}">
                <a16:creationId xmlns="" xmlns:a16="http://schemas.microsoft.com/office/drawing/2014/main" id="{A5E94849-53C1-4F61-B856-E4CDDAF144FB}"/>
              </a:ext>
            </a:extLst>
          </p:cNvPr>
          <p:cNvSpPr txBox="1"/>
          <p:nvPr/>
        </p:nvSpPr>
        <p:spPr>
          <a:xfrm>
            <a:off x="2626010" y="293125"/>
            <a:ext cx="10704272" cy="523220"/>
          </a:xfrm>
          <a:prstGeom prst="rect">
            <a:avLst/>
          </a:prstGeom>
          <a:noFill/>
        </p:spPr>
        <p:txBody>
          <a:bodyPr wrap="square">
            <a:spAutoFit/>
          </a:bodyPr>
          <a:lstStyle/>
          <a:p>
            <a:r>
              <a:rPr lang="fr-FR" sz="2800" b="1" dirty="0">
                <a:solidFill>
                  <a:srgbClr val="C00000"/>
                </a:solidFill>
                <a:cs typeface="Times New Roman" panose="02020603050405020304" pitchFamily="18" charset="0"/>
              </a:rPr>
              <a:t>VADE-MECUM : CONTRAINDRE, MIXER, TRIER</a:t>
            </a:r>
          </a:p>
        </p:txBody>
      </p:sp>
    </p:spTree>
    <p:extLst>
      <p:ext uri="{BB962C8B-B14F-4D97-AF65-F5344CB8AC3E}">
        <p14:creationId xmlns:p14="http://schemas.microsoft.com/office/powerpoint/2010/main" val="638414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500"/>
                                        <p:tgtEl>
                                          <p:spTgt spid="1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fade">
                                      <p:cBhvr>
                                        <p:cTn id="30" dur="500"/>
                                        <p:tgtEl>
                                          <p:spTgt spid="9"/>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500"/>
                                        <p:tgtEl>
                                          <p:spTgt spid="10"/>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fade">
                                      <p:cBhvr>
                                        <p:cTn id="36" dur="5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fade">
                                      <p:cBhvr>
                                        <p:cTn id="41" dur="500"/>
                                        <p:tgtEl>
                                          <p:spTgt spid="12"/>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500"/>
                                        <p:tgtEl>
                                          <p:spTgt spid="27"/>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500"/>
                                        <p:tgtEl>
                                          <p:spTgt spid="2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25"/>
                                        </p:tgtEl>
                                        <p:attrNameLst>
                                          <p:attrName>style.visibility</p:attrName>
                                        </p:attrNameLst>
                                      </p:cBhvr>
                                      <p:to>
                                        <p:strVal val="visible"/>
                                      </p:to>
                                    </p:set>
                                    <p:animEffect transition="in" filter="fade">
                                      <p:cBhvr>
                                        <p:cTn id="54" dur="500"/>
                                        <p:tgtEl>
                                          <p:spTgt spid="25"/>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animEffect transition="in" filter="fade">
                                      <p:cBhvr>
                                        <p:cTn id="59"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2" grpId="0"/>
      <p:bldP spid="14" grpId="0" animBg="1"/>
      <p:bldP spid="15" grpId="0" animBg="1"/>
      <p:bldP spid="24" grpId="0"/>
      <p:bldP spid="25" grpId="0"/>
      <p:bldP spid="26" grpId="0"/>
      <p:bldP spid="2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a:extLst>
              <a:ext uri="{FF2B5EF4-FFF2-40B4-BE49-F238E27FC236}">
                <a16:creationId xmlns="" xmlns:a16="http://schemas.microsoft.com/office/drawing/2014/main" id="{B52270B2-266B-439F-BC9A-A565CB5F87D5}"/>
              </a:ext>
            </a:extLst>
          </p:cNvPr>
          <p:cNvSpPr txBox="1"/>
          <p:nvPr/>
        </p:nvSpPr>
        <p:spPr>
          <a:xfrm>
            <a:off x="5797967" y="1223454"/>
            <a:ext cx="5597914" cy="4524315"/>
          </a:xfrm>
          <a:prstGeom prst="rect">
            <a:avLst/>
          </a:prstGeom>
          <a:noFill/>
        </p:spPr>
        <p:txBody>
          <a:bodyPr wrap="square">
            <a:spAutoFit/>
          </a:bodyPr>
          <a:lstStyle/>
          <a:p>
            <a:pPr algn="ctr"/>
            <a:r>
              <a:rPr lang="fr-FR" b="1" dirty="0"/>
              <a:t>ORGANISATION DU TEMPS SCOLAIRE ET DU TEMPS PÉDAGOGIQUE</a:t>
            </a:r>
          </a:p>
          <a:p>
            <a:pPr algn="just"/>
            <a:endParaRPr lang="fr-FR" dirty="0"/>
          </a:p>
          <a:p>
            <a:pPr algn="just"/>
            <a:r>
              <a:rPr lang="fr-FR" dirty="0"/>
              <a:t>Si mise en place il y a, elle ne peut se faire sans que celle-ci ne soit inscrite dans le projet d'établissement et sans qu'elle ne soit organisée et discutée en amont avec le conseil pédagogique et les équipes enseignantes. Il n’est absolument pas possible de tout mettre en place du jour au lendemain en l'imposant aux enseignants.</a:t>
            </a:r>
          </a:p>
          <a:p>
            <a:endParaRPr lang="fr-FR" dirty="0"/>
          </a:p>
          <a:p>
            <a:pPr algn="just"/>
            <a:r>
              <a:rPr lang="fr-FR" dirty="0"/>
              <a:t>Le calendrier doit être discuté en amont. Il ne doit pas amputer les vacances scolaires. </a:t>
            </a:r>
            <a:r>
              <a:rPr lang="fr-FR" b="1" dirty="0">
                <a:solidFill>
                  <a:srgbClr val="FF0000"/>
                </a:solidFill>
              </a:rPr>
              <a:t>Il ne peut pas induire une annualisation du temps de travail. En ce sens notre statut reste protecteur!</a:t>
            </a:r>
          </a:p>
          <a:p>
            <a:pPr algn="just"/>
            <a:r>
              <a:rPr lang="fr-FR" b="1" dirty="0">
                <a:solidFill>
                  <a:srgbClr val="FF0000"/>
                </a:solidFill>
              </a:rPr>
              <a:t>Rédaction d’un cahier des charges.</a:t>
            </a:r>
          </a:p>
          <a:p>
            <a:endParaRPr lang="fr-FR" dirty="0"/>
          </a:p>
        </p:txBody>
      </p:sp>
      <p:sp>
        <p:nvSpPr>
          <p:cNvPr id="7" name="ZoneTexte 6">
            <a:extLst>
              <a:ext uri="{FF2B5EF4-FFF2-40B4-BE49-F238E27FC236}">
                <a16:creationId xmlns="" xmlns:a16="http://schemas.microsoft.com/office/drawing/2014/main" id="{A51F23FE-1909-4792-B93C-C62E014E995C}"/>
              </a:ext>
            </a:extLst>
          </p:cNvPr>
          <p:cNvSpPr txBox="1"/>
          <p:nvPr/>
        </p:nvSpPr>
        <p:spPr>
          <a:xfrm>
            <a:off x="459265" y="1223454"/>
            <a:ext cx="4986191" cy="4193456"/>
          </a:xfrm>
          <a:prstGeom prst="rect">
            <a:avLst/>
          </a:prstGeom>
          <a:noFill/>
          <a:ln w="38100">
            <a:solidFill>
              <a:srgbClr val="FF0000"/>
            </a:solidFill>
            <a:prstDash val="sysDash"/>
          </a:ln>
        </p:spPr>
        <p:txBody>
          <a:bodyPr wrap="square">
            <a:spAutoFit/>
          </a:bodyPr>
          <a:lstStyle/>
          <a:p>
            <a:pPr algn="ctr"/>
            <a:endParaRPr lang="fr-FR" sz="1050" b="1" dirty="0"/>
          </a:p>
          <a:p>
            <a:pPr algn="ctr"/>
            <a:r>
              <a:rPr lang="fr-FR" b="1" dirty="0"/>
              <a:t>POUVOIR DECISIONNEL DU CA</a:t>
            </a:r>
          </a:p>
          <a:p>
            <a:pPr algn="ctr"/>
            <a:endParaRPr lang="fr-FR" sz="400" b="1" dirty="0"/>
          </a:p>
          <a:p>
            <a:pPr algn="ctr"/>
            <a:r>
              <a:rPr lang="fr-FR" dirty="0"/>
              <a:t>(Article R421-20 modifié par l'article 3 	du décret n°2012-1193 du 26 octobre 2012 et par l’article 3 du décret 2013-895 du 4 octobre 2013)</a:t>
            </a:r>
          </a:p>
          <a:p>
            <a:pPr algn="just"/>
            <a:endParaRPr lang="fr-FR" dirty="0"/>
          </a:p>
          <a:p>
            <a:pPr algn="just"/>
            <a:r>
              <a:rPr lang="fr-FR" i="1" dirty="0"/>
              <a:t>En qualité d'organe délibérant de l'établissement, le conseil d'administration, sur le rapport du chef d'établissement, exerce notamment les attributions suivantes :</a:t>
            </a:r>
          </a:p>
          <a:p>
            <a:pPr algn="just"/>
            <a:r>
              <a:rPr lang="fr-FR" i="1" dirty="0"/>
              <a:t>1° Il fixe les principes de mise en œuvre de l'autonomie pédagogique et éducative dont disposent les établissements dans les domaines définis à l'article R. 421-2 et, en particulier, les règles d'organisation de l'établissement…</a:t>
            </a:r>
            <a:endParaRPr lang="fr-FR" dirty="0"/>
          </a:p>
        </p:txBody>
      </p:sp>
      <p:pic>
        <p:nvPicPr>
          <p:cNvPr id="8" name="Image 7">
            <a:extLst>
              <a:ext uri="{FF2B5EF4-FFF2-40B4-BE49-F238E27FC236}">
                <a16:creationId xmlns="" xmlns:a16="http://schemas.microsoft.com/office/drawing/2014/main" id="{961DFE59-A149-4175-A639-8346E2F3D7B8}"/>
              </a:ext>
            </a:extLst>
          </p:cNvPr>
          <p:cNvPicPr>
            <a:picLocks noChangeAspect="1"/>
          </p:cNvPicPr>
          <p:nvPr/>
        </p:nvPicPr>
        <p:blipFill>
          <a:blip r:embed="rId2"/>
          <a:stretch>
            <a:fillRect/>
          </a:stretch>
        </p:blipFill>
        <p:spPr>
          <a:xfrm>
            <a:off x="11143397" y="37791"/>
            <a:ext cx="1048603" cy="1627773"/>
          </a:xfrm>
          <a:prstGeom prst="rect">
            <a:avLst/>
          </a:prstGeom>
        </p:spPr>
      </p:pic>
      <p:pic>
        <p:nvPicPr>
          <p:cNvPr id="9" name="Image 8">
            <a:extLst>
              <a:ext uri="{FF2B5EF4-FFF2-40B4-BE49-F238E27FC236}">
                <a16:creationId xmlns="" xmlns:a16="http://schemas.microsoft.com/office/drawing/2014/main" id="{DB81949F-F6C7-4F69-8689-2D0B8DC32071}"/>
              </a:ext>
            </a:extLst>
          </p:cNvPr>
          <p:cNvPicPr>
            <a:picLocks noChangeAspect="1"/>
          </p:cNvPicPr>
          <p:nvPr/>
        </p:nvPicPr>
        <p:blipFill>
          <a:blip r:embed="rId3"/>
          <a:stretch>
            <a:fillRect/>
          </a:stretch>
        </p:blipFill>
        <p:spPr>
          <a:xfrm>
            <a:off x="459266" y="79043"/>
            <a:ext cx="671807" cy="1022048"/>
          </a:xfrm>
          <a:prstGeom prst="rect">
            <a:avLst/>
          </a:prstGeom>
        </p:spPr>
      </p:pic>
      <p:sp>
        <p:nvSpPr>
          <p:cNvPr id="11" name="ZoneTexte 10">
            <a:extLst>
              <a:ext uri="{FF2B5EF4-FFF2-40B4-BE49-F238E27FC236}">
                <a16:creationId xmlns="" xmlns:a16="http://schemas.microsoft.com/office/drawing/2014/main" id="{C1DBF6D1-A477-4620-B983-23361A5F70A0}"/>
              </a:ext>
            </a:extLst>
          </p:cNvPr>
          <p:cNvSpPr txBox="1"/>
          <p:nvPr/>
        </p:nvSpPr>
        <p:spPr>
          <a:xfrm>
            <a:off x="2343851" y="328457"/>
            <a:ext cx="8014800" cy="523220"/>
          </a:xfrm>
          <a:prstGeom prst="rect">
            <a:avLst/>
          </a:prstGeom>
          <a:noFill/>
        </p:spPr>
        <p:txBody>
          <a:bodyPr wrap="square">
            <a:spAutoFit/>
          </a:bodyPr>
          <a:lstStyle/>
          <a:p>
            <a:pPr algn="ctr">
              <a:spcAft>
                <a:spcPts val="800"/>
              </a:spcAft>
            </a:pPr>
            <a:r>
              <a:rPr lang="fr-FR" sz="2800" b="1" dirty="0">
                <a:solidFill>
                  <a:srgbClr val="C00000"/>
                </a:solidFill>
                <a:cs typeface="Times New Roman" panose="02020603050405020304" pitchFamily="18" charset="0"/>
              </a:rPr>
              <a:t>COMMENT S’OPPOSER DANS SON ETABLISSEMENT ?</a:t>
            </a:r>
          </a:p>
        </p:txBody>
      </p:sp>
      <p:sp>
        <p:nvSpPr>
          <p:cNvPr id="10" name="Rectangle 9"/>
          <p:cNvSpPr/>
          <p:nvPr/>
        </p:nvSpPr>
        <p:spPr>
          <a:xfrm>
            <a:off x="1242698" y="5609992"/>
            <a:ext cx="10425000" cy="1138773"/>
          </a:xfrm>
          <a:prstGeom prst="rect">
            <a:avLst/>
          </a:prstGeom>
        </p:spPr>
        <p:txBody>
          <a:bodyPr wrap="square">
            <a:spAutoFit/>
          </a:bodyPr>
          <a:lstStyle/>
          <a:p>
            <a:r>
              <a:rPr lang="fr-FR" sz="2000" b="1" dirty="0">
                <a:solidFill>
                  <a:srgbClr val="000000"/>
                </a:solidFill>
              </a:rPr>
              <a:t>FAUX ARGUMENT </a:t>
            </a:r>
            <a:r>
              <a:rPr lang="fr-FR" sz="2000" dirty="0">
                <a:solidFill>
                  <a:srgbClr val="000000"/>
                </a:solidFill>
              </a:rPr>
              <a:t>: </a:t>
            </a:r>
            <a:r>
              <a:rPr lang="fr-FR" sz="1600" dirty="0">
                <a:solidFill>
                  <a:srgbClr val="000000"/>
                </a:solidFill>
              </a:rPr>
              <a:t>« cela sauvera la filière »</a:t>
            </a:r>
          </a:p>
          <a:p>
            <a:r>
              <a:rPr lang="fr-FR" sz="1600" dirty="0"/>
              <a:t>Là où la mixité a été mise en place elle aboutit souvent à la fermeture des formations initiales sous statut scolaire. </a:t>
            </a:r>
          </a:p>
          <a:p>
            <a:r>
              <a:rPr lang="fr-FR" sz="1600" dirty="0">
                <a:solidFill>
                  <a:srgbClr val="000000"/>
                </a:solidFill>
              </a:rPr>
              <a:t>Très souvent, seuls les </a:t>
            </a:r>
            <a:r>
              <a:rPr lang="fr-FR" sz="1600" dirty="0" err="1">
                <a:solidFill>
                  <a:srgbClr val="000000"/>
                </a:solidFill>
              </a:rPr>
              <a:t>enseignant·es</a:t>
            </a:r>
            <a:r>
              <a:rPr lang="fr-FR" sz="1600" dirty="0">
                <a:solidFill>
                  <a:srgbClr val="000000"/>
                </a:solidFill>
              </a:rPr>
              <a:t> des matières professionnelles sont consultés, or c’est surtout des heures en plus pour l’enseignement général, l’enseignement professionnel étant en grande parti confié à l’entreprise! </a:t>
            </a:r>
          </a:p>
        </p:txBody>
      </p:sp>
      <p:sp>
        <p:nvSpPr>
          <p:cNvPr id="12" name="Flèche droite 11"/>
          <p:cNvSpPr/>
          <p:nvPr/>
        </p:nvSpPr>
        <p:spPr>
          <a:xfrm>
            <a:off x="453069" y="6000743"/>
            <a:ext cx="678004" cy="234162"/>
          </a:xfrm>
          <a:prstGeom prst="right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1056392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fade">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0" grpId="0"/>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utoShape 2"/>
          <p:cNvSpPr>
            <a:spLocks noChangeArrowheads="1"/>
          </p:cNvSpPr>
          <p:nvPr/>
        </p:nvSpPr>
        <p:spPr bwMode="auto">
          <a:xfrm>
            <a:off x="12700" y="5750825"/>
            <a:ext cx="12179300" cy="1144764"/>
          </a:xfrm>
          <a:prstGeom prst="flowChartManualInput">
            <a:avLst/>
          </a:prstGeom>
          <a:solidFill>
            <a:srgbClr val="C00000"/>
          </a:solidFill>
          <a:ln>
            <a:noFill/>
          </a:ln>
          <a:effectLst/>
        </p:spPr>
        <p:txBody>
          <a:bodyPr vert="horz" wrap="square" lIns="36576" tIns="36576" rIns="36576" bIns="36576" numCol="1" anchor="t" anchorCtr="0" compatLnSpc="1">
            <a:prstTxWarp prst="textNoShape">
              <a:avLst/>
            </a:prstTxWarp>
          </a:bodyPr>
          <a:lstStyle/>
          <a:p>
            <a:endParaRPr lang="fr-FR"/>
          </a:p>
        </p:txBody>
      </p:sp>
      <p:pic>
        <p:nvPicPr>
          <p:cNvPr id="15" name="Image 14"/>
          <p:cNvPicPr/>
          <p:nvPr/>
        </p:nvPicPr>
        <p:blipFill>
          <a:blip r:embed="rId3" cstate="print">
            <a:extLst>
              <a:ext uri="{28A0092B-C50C-407E-A947-70E740481C1C}">
                <a14:useLocalDpi xmlns:a14="http://schemas.microsoft.com/office/drawing/2010/main" val="0"/>
              </a:ext>
            </a:extLst>
          </a:blip>
          <a:stretch>
            <a:fillRect/>
          </a:stretch>
        </p:blipFill>
        <p:spPr>
          <a:xfrm>
            <a:off x="11141121" y="-1"/>
            <a:ext cx="1050879" cy="1627223"/>
          </a:xfrm>
          <a:prstGeom prst="rect">
            <a:avLst/>
          </a:prstGeom>
        </p:spPr>
      </p:pic>
      <p:sp>
        <p:nvSpPr>
          <p:cNvPr id="2" name="ZoneTexte 1"/>
          <p:cNvSpPr txBox="1"/>
          <p:nvPr/>
        </p:nvSpPr>
        <p:spPr>
          <a:xfrm>
            <a:off x="3979250" y="102456"/>
            <a:ext cx="3257110" cy="523220"/>
          </a:xfrm>
          <a:prstGeom prst="rect">
            <a:avLst/>
          </a:prstGeom>
          <a:noFill/>
        </p:spPr>
        <p:txBody>
          <a:bodyPr wrap="none" rtlCol="0">
            <a:spAutoFit/>
          </a:bodyPr>
          <a:lstStyle/>
          <a:p>
            <a:r>
              <a:rPr lang="fr-FR" sz="2800" b="1" dirty="0">
                <a:solidFill>
                  <a:srgbClr val="C00000"/>
                </a:solidFill>
              </a:rPr>
              <a:t>QUE DIT LE STATUT ?</a:t>
            </a:r>
          </a:p>
        </p:txBody>
      </p:sp>
      <p:sp>
        <p:nvSpPr>
          <p:cNvPr id="3" name="Rectangle 2"/>
          <p:cNvSpPr/>
          <p:nvPr/>
        </p:nvSpPr>
        <p:spPr>
          <a:xfrm>
            <a:off x="172398" y="775943"/>
            <a:ext cx="10916536" cy="1114023"/>
          </a:xfrm>
          <a:prstGeom prst="rect">
            <a:avLst/>
          </a:prstGeom>
        </p:spPr>
        <p:txBody>
          <a:bodyPr wrap="square">
            <a:spAutoFit/>
          </a:bodyPr>
          <a:lstStyle/>
          <a:p>
            <a:pPr marL="35624" marR="0" indent="35624" algn="just">
              <a:lnSpc>
                <a:spcPct val="115000"/>
              </a:lnSpc>
              <a:spcBef>
                <a:spcPts val="0"/>
              </a:spcBef>
              <a:spcAft>
                <a:spcPts val="1000"/>
              </a:spcAft>
            </a:pPr>
            <a:r>
              <a:rPr lang="fr-FR" kern="1400" dirty="0">
                <a:solidFill>
                  <a:srgbClr val="000000"/>
                </a:solidFill>
                <a:latin typeface="Arial" panose="020B0604020202020204" pitchFamily="34" charset="0"/>
              </a:rPr>
              <a:t>Décret n°92-1189 du 6 novembre 1992 relatif au statut particulier des professeurs de lycée professionnel  Modifié par </a:t>
            </a:r>
            <a:r>
              <a:rPr lang="fr-FR" u="sng" kern="1400" dirty="0">
                <a:solidFill>
                  <a:srgbClr val="000000"/>
                </a:solidFill>
                <a:latin typeface="Arial" panose="020B0604020202020204" pitchFamily="34" charset="0"/>
                <a:hlinkClick r:id="rId4"/>
              </a:rPr>
              <a:t>Décret n°2009-918 du 28 juillet 2009 - art. 2</a:t>
            </a:r>
            <a:r>
              <a:rPr lang="fr-FR" kern="1400" dirty="0">
                <a:solidFill>
                  <a:srgbClr val="000000"/>
                </a:solidFill>
                <a:latin typeface="Arial" panose="020B0604020202020204" pitchFamily="34" charset="0"/>
              </a:rPr>
              <a:t> </a:t>
            </a:r>
            <a:endParaRPr lang="fr-FR" sz="1400" kern="1400" dirty="0">
              <a:solidFill>
                <a:srgbClr val="000000"/>
              </a:solidFill>
              <a:latin typeface="Calibri" panose="020F0502020204030204" pitchFamily="34" charset="0"/>
            </a:endParaRPr>
          </a:p>
          <a:p>
            <a:pPr>
              <a:lnSpc>
                <a:spcPct val="119000"/>
              </a:lnSpc>
              <a:spcAft>
                <a:spcPts val="600"/>
              </a:spcAft>
            </a:pPr>
            <a:r>
              <a:rPr lang="fr-FR" sz="1400" kern="1400" dirty="0">
                <a:solidFill>
                  <a:srgbClr val="000000"/>
                </a:solidFill>
                <a:latin typeface="Calibri" panose="020F0502020204030204" pitchFamily="34" charset="0"/>
              </a:rPr>
              <a:t> </a:t>
            </a:r>
            <a:endParaRPr lang="fr-FR" sz="1400" kern="1400" dirty="0">
              <a:ln>
                <a:noFill/>
              </a:ln>
              <a:solidFill>
                <a:srgbClr val="000000"/>
              </a:solidFill>
              <a:effectLst/>
              <a:latin typeface="Calibri" panose="020F0502020204030204" pitchFamily="34" charset="0"/>
            </a:endParaRPr>
          </a:p>
        </p:txBody>
      </p:sp>
      <p:sp>
        <p:nvSpPr>
          <p:cNvPr id="8" name="Rectangle 7"/>
          <p:cNvSpPr/>
          <p:nvPr/>
        </p:nvSpPr>
        <p:spPr>
          <a:xfrm>
            <a:off x="12700" y="2713721"/>
            <a:ext cx="11889248" cy="312073"/>
          </a:xfrm>
          <a:prstGeom prst="rect">
            <a:avLst/>
          </a:prstGeom>
        </p:spPr>
        <p:txBody>
          <a:bodyPr wrap="square">
            <a:spAutoFit/>
          </a:bodyPr>
          <a:lstStyle/>
          <a:p>
            <a:pPr>
              <a:lnSpc>
                <a:spcPct val="119000"/>
              </a:lnSpc>
              <a:spcAft>
                <a:spcPts val="600"/>
              </a:spcAft>
            </a:pPr>
            <a:r>
              <a:rPr lang="fr-FR" sz="1200" kern="1400" dirty="0">
                <a:solidFill>
                  <a:srgbClr val="000000"/>
                </a:solidFill>
                <a:latin typeface="Calibri" panose="020F0502020204030204" pitchFamily="34" charset="0"/>
              </a:rPr>
              <a:t> </a:t>
            </a:r>
            <a:endParaRPr lang="fr-FR" sz="1200" kern="1400" dirty="0">
              <a:ln>
                <a:noFill/>
              </a:ln>
              <a:solidFill>
                <a:srgbClr val="000000"/>
              </a:solidFill>
              <a:effectLst/>
              <a:latin typeface="Calibri" panose="020F0502020204030204" pitchFamily="34" charset="0"/>
            </a:endParaRPr>
          </a:p>
        </p:txBody>
      </p:sp>
      <p:sp>
        <p:nvSpPr>
          <p:cNvPr id="4" name="Rectangle 3"/>
          <p:cNvSpPr/>
          <p:nvPr/>
        </p:nvSpPr>
        <p:spPr>
          <a:xfrm>
            <a:off x="172398" y="1627222"/>
            <a:ext cx="11859904" cy="3970318"/>
          </a:xfrm>
          <a:prstGeom prst="rect">
            <a:avLst/>
          </a:prstGeom>
        </p:spPr>
        <p:txBody>
          <a:bodyPr wrap="square">
            <a:spAutoFit/>
          </a:bodyPr>
          <a:lstStyle/>
          <a:p>
            <a:r>
              <a:rPr lang="fr-FR" b="1" dirty="0">
                <a:latin typeface="Arial" panose="020B0604020202020204" pitchFamily="34" charset="0"/>
                <a:cs typeface="Arial" panose="020B0604020202020204" pitchFamily="34" charset="0"/>
              </a:rPr>
              <a:t>Article 2</a:t>
            </a:r>
          </a:p>
          <a:p>
            <a:pPr algn="just"/>
            <a:r>
              <a:rPr lang="fr-FR" b="1" dirty="0">
                <a:latin typeface="Arial" panose="020B0604020202020204" pitchFamily="34" charset="0"/>
                <a:cs typeface="Arial" panose="020B0604020202020204" pitchFamily="34" charset="0"/>
              </a:rPr>
              <a:t>Les professeurs de lycée professionnel participent aux </a:t>
            </a:r>
            <a:r>
              <a:rPr lang="fr-FR" b="1" dirty="0">
                <a:solidFill>
                  <a:srgbClr val="C00000"/>
                </a:solidFill>
                <a:latin typeface="Arial" panose="020B0604020202020204" pitchFamily="34" charset="0"/>
                <a:cs typeface="Arial" panose="020B0604020202020204" pitchFamily="34" charset="0"/>
              </a:rPr>
              <a:t>actions de formation</a:t>
            </a:r>
            <a:r>
              <a:rPr lang="fr-FR" dirty="0">
                <a:latin typeface="Arial" panose="020B0604020202020204" pitchFamily="34" charset="0"/>
                <a:cs typeface="Arial" panose="020B0604020202020204" pitchFamily="34" charset="0"/>
              </a:rPr>
              <a:t>, principalement en assurant un service d’enseignement dans leurs disciplines respectives. Ils exercent principalement dans les classes ou divisions conduisant à l’acquisition des certificats d’aptitude professionnelle, des brevets d’études professionnelles et des baccalauréats professionnels. Dans ce cadre, les professeurs de lycée professionnel assurent le suivi individuel et l’évaluation des élèves qu’ils contribuent à conseiller dans le choix de leur projet d’orientation.</a:t>
            </a:r>
          </a:p>
          <a:p>
            <a:pPr algn="just"/>
            <a:r>
              <a:rPr lang="fr-FR" dirty="0">
                <a:latin typeface="Arial" panose="020B0604020202020204" pitchFamily="34" charset="0"/>
                <a:cs typeface="Arial" panose="020B0604020202020204" pitchFamily="34" charset="0"/>
              </a:rPr>
              <a:t>Ils peuvent également exercer dans les classes ou divisions conduisant à l’obtention de brevets de technicien supérieur et dans les formations conduisant à l’obtention de licences professionnelles quand celles-ci sont organisées par convention avec les établissements scolaires.</a:t>
            </a:r>
          </a:p>
          <a:p>
            <a:pPr algn="just"/>
            <a:r>
              <a:rPr lang="fr-FR" dirty="0">
                <a:latin typeface="Arial" panose="020B0604020202020204" pitchFamily="34" charset="0"/>
                <a:cs typeface="Arial" panose="020B0604020202020204" pitchFamily="34" charset="0"/>
              </a:rPr>
              <a:t>Les actions de formation sont effectuées dans les établissements d’enseignement ainsi que dans les entreprises dans lesquelles sont organisées des périodes de formation sous la responsabilité du ministre chargé de l’éducation et dans les conditions définies par arrêté de ce ministre.</a:t>
            </a:r>
          </a:p>
          <a:p>
            <a:pPr algn="just"/>
            <a:r>
              <a:rPr lang="fr-FR" dirty="0">
                <a:latin typeface="Arial" panose="020B0604020202020204" pitchFamily="34" charset="0"/>
                <a:cs typeface="Arial" panose="020B0604020202020204" pitchFamily="34" charset="0"/>
              </a:rPr>
              <a:t>Elles comprennent notamment l’enseignement dispensé dans l’entreprise, la préparation et l’organisation des périodes de formation en entreprise, l’encadrement pédagogique des élèves durant ces périodes et leur évaluation.</a:t>
            </a:r>
          </a:p>
        </p:txBody>
      </p:sp>
    </p:spTree>
    <p:extLst>
      <p:ext uri="{BB962C8B-B14F-4D97-AF65-F5344CB8AC3E}">
        <p14:creationId xmlns:p14="http://schemas.microsoft.com/office/powerpoint/2010/main" val="37953692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 xmlns:a16="http://schemas.microsoft.com/office/drawing/2014/main" id="{46494879-9AA4-4AB5-8B50-C04940BEEFC5}"/>
              </a:ext>
            </a:extLst>
          </p:cNvPr>
          <p:cNvSpPr>
            <a:spLocks noGrp="1"/>
          </p:cNvSpPr>
          <p:nvPr>
            <p:ph type="title"/>
          </p:nvPr>
        </p:nvSpPr>
        <p:spPr>
          <a:xfrm>
            <a:off x="526473" y="587456"/>
            <a:ext cx="11665527" cy="1325563"/>
          </a:xfrm>
        </p:spPr>
        <p:txBody>
          <a:bodyPr>
            <a:normAutofit/>
          </a:bodyPr>
          <a:lstStyle/>
          <a:p>
            <a:r>
              <a:rPr lang="fr-FR" sz="1800" dirty="0">
                <a:latin typeface="Arial" panose="020B0604020202020204" pitchFamily="34" charset="0"/>
                <a:cs typeface="Arial" panose="020B0604020202020204" pitchFamily="34" charset="0"/>
              </a:rPr>
              <a:t> Modifié par loi n°2018-771 du 5 septembre 2018 « pour la liberté de choisir son avenir professionnel »  </a:t>
            </a:r>
            <a:br>
              <a:rPr lang="fr-FR" sz="1800" dirty="0">
                <a:latin typeface="Arial" panose="020B0604020202020204" pitchFamily="34" charset="0"/>
                <a:cs typeface="Arial" panose="020B0604020202020204" pitchFamily="34" charset="0"/>
              </a:rPr>
            </a:br>
            <a:endParaRPr lang="fr-FR" sz="1800" dirty="0">
              <a:latin typeface="Arial" panose="020B0604020202020204" pitchFamily="34" charset="0"/>
              <a:cs typeface="Arial" panose="020B0604020202020204" pitchFamily="34" charset="0"/>
            </a:endParaRPr>
          </a:p>
        </p:txBody>
      </p:sp>
      <p:sp>
        <p:nvSpPr>
          <p:cNvPr id="3" name="Espace réservé du contenu 2">
            <a:extLst>
              <a:ext uri="{FF2B5EF4-FFF2-40B4-BE49-F238E27FC236}">
                <a16:creationId xmlns="" xmlns:a16="http://schemas.microsoft.com/office/drawing/2014/main" id="{817AE35C-EDE6-4E42-A650-0A674B203D9E}"/>
              </a:ext>
            </a:extLst>
          </p:cNvPr>
          <p:cNvSpPr>
            <a:spLocks noGrp="1"/>
          </p:cNvSpPr>
          <p:nvPr>
            <p:ph idx="1"/>
          </p:nvPr>
        </p:nvSpPr>
        <p:spPr>
          <a:xfrm>
            <a:off x="636544" y="1639632"/>
            <a:ext cx="11760200" cy="2045677"/>
          </a:xfrm>
        </p:spPr>
        <p:txBody>
          <a:bodyPr>
            <a:normAutofit/>
          </a:bodyPr>
          <a:lstStyle/>
          <a:p>
            <a:pPr>
              <a:spcBef>
                <a:spcPts val="0"/>
              </a:spcBef>
            </a:pPr>
            <a:endParaRPr lang="fr-FR" sz="1800" dirty="0">
              <a:latin typeface="Arial" panose="020B0604020202020204" pitchFamily="34" charset="0"/>
              <a:cs typeface="Arial" panose="020B0604020202020204" pitchFamily="34" charset="0"/>
            </a:endParaRPr>
          </a:p>
          <a:p>
            <a:pPr marL="0" indent="0">
              <a:spcBef>
                <a:spcPts val="0"/>
              </a:spcBef>
              <a:buNone/>
            </a:pPr>
            <a:r>
              <a:rPr lang="fr-FR" sz="1800" dirty="0">
                <a:latin typeface="Arial" panose="020B0604020202020204" pitchFamily="34" charset="0"/>
                <a:cs typeface="Arial" panose="020B0604020202020204" pitchFamily="34" charset="0"/>
              </a:rPr>
              <a:t>Article L6313-2</a:t>
            </a:r>
          </a:p>
          <a:p>
            <a:pPr marL="0" indent="0">
              <a:spcBef>
                <a:spcPts val="0"/>
              </a:spcBef>
              <a:buNone/>
            </a:pPr>
            <a:r>
              <a:rPr lang="fr-FR" sz="1800" dirty="0">
                <a:solidFill>
                  <a:srgbClr val="C00000"/>
                </a:solidFill>
                <a:latin typeface="Arial" panose="020B0604020202020204" pitchFamily="34" charset="0"/>
                <a:cs typeface="Arial" panose="020B0604020202020204" pitchFamily="34" charset="0"/>
              </a:rPr>
              <a:t>L'action de formation mentionnée au 1° de l'article L. 6313-1 se définit comme un parcours pédagogique permettant d'atteindre un objectif professionnel.</a:t>
            </a:r>
          </a:p>
          <a:p>
            <a:pPr marL="0" indent="0">
              <a:spcBef>
                <a:spcPts val="0"/>
              </a:spcBef>
              <a:buNone/>
            </a:pPr>
            <a:r>
              <a:rPr lang="fr-FR" sz="1800" dirty="0">
                <a:latin typeface="Arial" panose="020B0604020202020204" pitchFamily="34" charset="0"/>
                <a:cs typeface="Arial" panose="020B0604020202020204" pitchFamily="34" charset="0"/>
              </a:rPr>
              <a:t>Elle peut être réalisée en tout ou partie à distance.</a:t>
            </a:r>
          </a:p>
          <a:p>
            <a:pPr marL="0" indent="0">
              <a:spcBef>
                <a:spcPts val="0"/>
              </a:spcBef>
              <a:buNone/>
            </a:pPr>
            <a:r>
              <a:rPr lang="fr-FR" sz="1800" dirty="0">
                <a:latin typeface="Arial" panose="020B0604020202020204" pitchFamily="34" charset="0"/>
                <a:cs typeface="Arial" panose="020B0604020202020204" pitchFamily="34" charset="0"/>
              </a:rPr>
              <a:t>Elle peut également être réalisée en situation de travail.</a:t>
            </a:r>
          </a:p>
          <a:p>
            <a:pPr marL="0" indent="0">
              <a:spcBef>
                <a:spcPts val="0"/>
              </a:spcBef>
              <a:buNone/>
            </a:pPr>
            <a:r>
              <a:rPr lang="fr-FR" sz="1800" dirty="0">
                <a:latin typeface="Arial" panose="020B0604020202020204" pitchFamily="34" charset="0"/>
                <a:cs typeface="Arial" panose="020B0604020202020204" pitchFamily="34" charset="0"/>
              </a:rPr>
              <a:t>Les modalités d'application des deuxième et troisième alinéas du présent article sont déterminées par décret.</a:t>
            </a:r>
          </a:p>
        </p:txBody>
      </p:sp>
      <p:sp>
        <p:nvSpPr>
          <p:cNvPr id="4" name="AutoShape 2">
            <a:extLst>
              <a:ext uri="{FF2B5EF4-FFF2-40B4-BE49-F238E27FC236}">
                <a16:creationId xmlns="" xmlns:a16="http://schemas.microsoft.com/office/drawing/2014/main" id="{EC54D554-4BC5-4D33-B3DF-295FA4E09F5D}"/>
              </a:ext>
            </a:extLst>
          </p:cNvPr>
          <p:cNvSpPr>
            <a:spLocks noChangeArrowheads="1"/>
          </p:cNvSpPr>
          <p:nvPr/>
        </p:nvSpPr>
        <p:spPr bwMode="auto">
          <a:xfrm>
            <a:off x="12700" y="5750825"/>
            <a:ext cx="12179300" cy="1144764"/>
          </a:xfrm>
          <a:prstGeom prst="flowChartManualInput">
            <a:avLst/>
          </a:prstGeom>
          <a:solidFill>
            <a:srgbClr val="C00000"/>
          </a:solidFill>
          <a:ln>
            <a:noFill/>
          </a:ln>
          <a:effectLst/>
        </p:spPr>
        <p:txBody>
          <a:bodyPr vert="horz" wrap="square" lIns="36576" tIns="36576" rIns="36576" bIns="36576" numCol="1" anchor="t" anchorCtr="0" compatLnSpc="1">
            <a:prstTxWarp prst="textNoShape">
              <a:avLst/>
            </a:prstTxWarp>
          </a:bodyPr>
          <a:lstStyle/>
          <a:p>
            <a:endParaRPr lang="fr-FR"/>
          </a:p>
        </p:txBody>
      </p:sp>
      <p:sp>
        <p:nvSpPr>
          <p:cNvPr id="5" name="ZoneTexte 4">
            <a:extLst>
              <a:ext uri="{FF2B5EF4-FFF2-40B4-BE49-F238E27FC236}">
                <a16:creationId xmlns="" xmlns:a16="http://schemas.microsoft.com/office/drawing/2014/main" id="{EFEA491F-EB61-4F24-B127-BBF1470778B3}"/>
              </a:ext>
            </a:extLst>
          </p:cNvPr>
          <p:cNvSpPr txBox="1"/>
          <p:nvPr/>
        </p:nvSpPr>
        <p:spPr>
          <a:xfrm>
            <a:off x="2503055" y="151951"/>
            <a:ext cx="6969985" cy="523220"/>
          </a:xfrm>
          <a:prstGeom prst="rect">
            <a:avLst/>
          </a:prstGeom>
          <a:noFill/>
        </p:spPr>
        <p:txBody>
          <a:bodyPr wrap="none" rtlCol="0">
            <a:spAutoFit/>
          </a:bodyPr>
          <a:lstStyle/>
          <a:p>
            <a:r>
              <a:rPr lang="fr-FR" sz="2800" b="1" dirty="0">
                <a:solidFill>
                  <a:srgbClr val="C00000"/>
                </a:solidFill>
              </a:rPr>
              <a:t>QU’EST-CE QU’UNE ACTION DE FORMATION ?</a:t>
            </a:r>
          </a:p>
        </p:txBody>
      </p:sp>
      <p:sp>
        <p:nvSpPr>
          <p:cNvPr id="6" name="Flèche : droite 5">
            <a:extLst>
              <a:ext uri="{FF2B5EF4-FFF2-40B4-BE49-F238E27FC236}">
                <a16:creationId xmlns="" xmlns:a16="http://schemas.microsoft.com/office/drawing/2014/main" id="{D678F7D9-E1AD-4FD4-8080-670924F7F744}"/>
              </a:ext>
            </a:extLst>
          </p:cNvPr>
          <p:cNvSpPr/>
          <p:nvPr/>
        </p:nvSpPr>
        <p:spPr>
          <a:xfrm>
            <a:off x="812800" y="4322618"/>
            <a:ext cx="1505527" cy="517237"/>
          </a:xfrm>
          <a:prstGeom prst="right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a:extLst>
              <a:ext uri="{FF2B5EF4-FFF2-40B4-BE49-F238E27FC236}">
                <a16:creationId xmlns="" xmlns:a16="http://schemas.microsoft.com/office/drawing/2014/main" id="{630B6084-7009-40B1-8356-CA3A85256C13}"/>
              </a:ext>
            </a:extLst>
          </p:cNvPr>
          <p:cNvSpPr txBox="1"/>
          <p:nvPr/>
        </p:nvSpPr>
        <p:spPr>
          <a:xfrm>
            <a:off x="2503055" y="4258070"/>
            <a:ext cx="6585527" cy="646331"/>
          </a:xfrm>
          <a:prstGeom prst="rect">
            <a:avLst/>
          </a:prstGeom>
          <a:noFill/>
        </p:spPr>
        <p:txBody>
          <a:bodyPr wrap="square" rtlCol="0">
            <a:spAutoFit/>
          </a:bodyPr>
          <a:lstStyle/>
          <a:p>
            <a:r>
              <a:rPr lang="fr-FR" b="1" dirty="0"/>
              <a:t>Le statut des PLP ne permet pas de s’opposer à la présence d’</a:t>
            </a:r>
            <a:r>
              <a:rPr lang="fr-FR" b="1" dirty="0" err="1"/>
              <a:t>apprenti</a:t>
            </a:r>
            <a:r>
              <a:rPr lang="fr-FR" b="1" dirty="0" err="1">
                <a:latin typeface="Calibri" panose="020F0502020204030204" pitchFamily="34" charset="0"/>
                <a:cs typeface="Calibri" panose="020F0502020204030204" pitchFamily="34" charset="0"/>
              </a:rPr>
              <a:t>·e</a:t>
            </a:r>
            <a:r>
              <a:rPr lang="fr-FR" b="1" dirty="0"/>
              <a:t> dans les classes</a:t>
            </a:r>
          </a:p>
        </p:txBody>
      </p:sp>
      <p:sp>
        <p:nvSpPr>
          <p:cNvPr id="9" name="ZoneTexte 8">
            <a:extLst>
              <a:ext uri="{FF2B5EF4-FFF2-40B4-BE49-F238E27FC236}">
                <a16:creationId xmlns="" xmlns:a16="http://schemas.microsoft.com/office/drawing/2014/main" id="{2F56FDF1-F66C-42F6-8BEE-9F7AD91F1A8B}"/>
              </a:ext>
            </a:extLst>
          </p:cNvPr>
          <p:cNvSpPr txBox="1"/>
          <p:nvPr/>
        </p:nvSpPr>
        <p:spPr>
          <a:xfrm>
            <a:off x="2503055" y="5033702"/>
            <a:ext cx="6197600" cy="369332"/>
          </a:xfrm>
          <a:prstGeom prst="rect">
            <a:avLst/>
          </a:prstGeom>
          <a:noFill/>
        </p:spPr>
        <p:txBody>
          <a:bodyPr wrap="square">
            <a:spAutoFit/>
          </a:bodyPr>
          <a:lstStyle/>
          <a:p>
            <a:r>
              <a:rPr lang="fr-FR" dirty="0"/>
              <a:t>Formation initiale = voie scolaire + apprentissage </a:t>
            </a:r>
          </a:p>
        </p:txBody>
      </p:sp>
      <p:pic>
        <p:nvPicPr>
          <p:cNvPr id="10" name="Image 9">
            <a:extLst>
              <a:ext uri="{FF2B5EF4-FFF2-40B4-BE49-F238E27FC236}">
                <a16:creationId xmlns="" xmlns:a16="http://schemas.microsoft.com/office/drawing/2014/main" id="{7384D8EA-AD0E-40A1-BABB-A3045083213D}"/>
              </a:ext>
            </a:extLst>
          </p:cNvPr>
          <p:cNvPicPr>
            <a:picLocks noChangeAspect="1"/>
          </p:cNvPicPr>
          <p:nvPr/>
        </p:nvPicPr>
        <p:blipFill>
          <a:blip r:embed="rId2"/>
          <a:stretch>
            <a:fillRect/>
          </a:stretch>
        </p:blipFill>
        <p:spPr>
          <a:xfrm>
            <a:off x="11143397" y="0"/>
            <a:ext cx="1048603" cy="1627773"/>
          </a:xfrm>
          <a:prstGeom prst="rect">
            <a:avLst/>
          </a:prstGeom>
        </p:spPr>
      </p:pic>
    </p:spTree>
    <p:extLst>
      <p:ext uri="{BB962C8B-B14F-4D97-AF65-F5344CB8AC3E}">
        <p14:creationId xmlns:p14="http://schemas.microsoft.com/office/powerpoint/2010/main" val="2922282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utoShape 2"/>
          <p:cNvSpPr>
            <a:spLocks noChangeArrowheads="1"/>
          </p:cNvSpPr>
          <p:nvPr/>
        </p:nvSpPr>
        <p:spPr bwMode="auto">
          <a:xfrm>
            <a:off x="12700" y="5750825"/>
            <a:ext cx="12179300" cy="1144764"/>
          </a:xfrm>
          <a:prstGeom prst="flowChartManualInput">
            <a:avLst/>
          </a:prstGeom>
          <a:solidFill>
            <a:srgbClr val="C00000"/>
          </a:solidFill>
          <a:ln>
            <a:noFill/>
          </a:ln>
          <a:effectLst/>
        </p:spPr>
        <p:txBody>
          <a:bodyPr vert="horz" wrap="square" lIns="36576" tIns="36576" rIns="36576" bIns="36576" numCol="1" anchor="t" anchorCtr="0" compatLnSpc="1">
            <a:prstTxWarp prst="textNoShape">
              <a:avLst/>
            </a:prstTxWarp>
          </a:bodyPr>
          <a:lstStyle/>
          <a:p>
            <a:endParaRPr lang="fr-FR"/>
          </a:p>
        </p:txBody>
      </p:sp>
      <p:pic>
        <p:nvPicPr>
          <p:cNvPr id="15" name="Image 14"/>
          <p:cNvPicPr/>
          <p:nvPr/>
        </p:nvPicPr>
        <p:blipFill>
          <a:blip r:embed="rId3" cstate="print">
            <a:extLst>
              <a:ext uri="{28A0092B-C50C-407E-A947-70E740481C1C}">
                <a14:useLocalDpi xmlns:a14="http://schemas.microsoft.com/office/drawing/2010/main" val="0"/>
              </a:ext>
            </a:extLst>
          </a:blip>
          <a:stretch>
            <a:fillRect/>
          </a:stretch>
        </p:blipFill>
        <p:spPr>
          <a:xfrm>
            <a:off x="11141121" y="-1"/>
            <a:ext cx="1050879" cy="1627223"/>
          </a:xfrm>
          <a:prstGeom prst="rect">
            <a:avLst/>
          </a:prstGeom>
        </p:spPr>
      </p:pic>
      <p:sp>
        <p:nvSpPr>
          <p:cNvPr id="2" name="ZoneTexte 1"/>
          <p:cNvSpPr txBox="1"/>
          <p:nvPr/>
        </p:nvSpPr>
        <p:spPr>
          <a:xfrm>
            <a:off x="1567356" y="243247"/>
            <a:ext cx="9057288" cy="523220"/>
          </a:xfrm>
          <a:prstGeom prst="rect">
            <a:avLst/>
          </a:prstGeom>
          <a:noFill/>
        </p:spPr>
        <p:txBody>
          <a:bodyPr wrap="none" rtlCol="0">
            <a:spAutoFit/>
          </a:bodyPr>
          <a:lstStyle/>
          <a:p>
            <a:r>
              <a:rPr lang="fr-FR" sz="2800" b="1" dirty="0">
                <a:solidFill>
                  <a:srgbClr val="C00000"/>
                </a:solidFill>
              </a:rPr>
              <a:t>DES HORAIRES HEBDOMADAIRES ENCORE PROTECTEURS !</a:t>
            </a:r>
          </a:p>
        </p:txBody>
      </p:sp>
      <p:sp>
        <p:nvSpPr>
          <p:cNvPr id="3" name="Rectangle 2"/>
          <p:cNvSpPr/>
          <p:nvPr/>
        </p:nvSpPr>
        <p:spPr>
          <a:xfrm>
            <a:off x="499509" y="910936"/>
            <a:ext cx="10641612" cy="1432572"/>
          </a:xfrm>
          <a:prstGeom prst="rect">
            <a:avLst/>
          </a:prstGeom>
        </p:spPr>
        <p:txBody>
          <a:bodyPr wrap="square">
            <a:spAutoFit/>
          </a:bodyPr>
          <a:lstStyle/>
          <a:p>
            <a:pPr marL="35624" marR="0" indent="35624" algn="just">
              <a:lnSpc>
                <a:spcPct val="115000"/>
              </a:lnSpc>
              <a:spcBef>
                <a:spcPts val="0"/>
              </a:spcBef>
              <a:spcAft>
                <a:spcPts val="1000"/>
              </a:spcAft>
            </a:pPr>
            <a:r>
              <a:rPr lang="fr-FR" kern="1400" dirty="0">
                <a:solidFill>
                  <a:srgbClr val="000000"/>
                </a:solidFill>
                <a:latin typeface="Arial" panose="020B0604020202020204" pitchFamily="34" charset="0"/>
              </a:rPr>
              <a:t>- </a:t>
            </a:r>
            <a:r>
              <a:rPr lang="fr-FR" kern="1400" dirty="0">
                <a:solidFill>
                  <a:srgbClr val="000000"/>
                </a:solidFill>
                <a:latin typeface="Arial" panose="020B0604020202020204" pitchFamily="34" charset="0"/>
                <a:hlinkClick r:id="rId4"/>
              </a:rPr>
              <a:t>Décret n° 2014-940 du 20 août 2014 </a:t>
            </a:r>
            <a:r>
              <a:rPr lang="fr-FR" kern="1400" dirty="0">
                <a:solidFill>
                  <a:srgbClr val="000000"/>
                </a:solidFill>
                <a:latin typeface="Arial" panose="020B0604020202020204" pitchFamily="34" charset="0"/>
              </a:rPr>
              <a:t>relatif aux obligations de service et aux missions des personnels enseignants exerçant dans un établissement public d'enseignement du second degré  Modifié par </a:t>
            </a:r>
            <a:r>
              <a:rPr lang="fr-FR" u="sng" kern="1400" dirty="0">
                <a:solidFill>
                  <a:srgbClr val="000000"/>
                </a:solidFill>
                <a:latin typeface="Arial" panose="020B0604020202020204" pitchFamily="34" charset="0"/>
                <a:hlinkClick r:id="rId5"/>
              </a:rPr>
              <a:t>Décret n°2019-309 du 11 avril 2019 - art. 1</a:t>
            </a:r>
            <a:r>
              <a:rPr lang="fr-FR" kern="1400" dirty="0">
                <a:solidFill>
                  <a:srgbClr val="000000"/>
                </a:solidFill>
                <a:latin typeface="Arial" panose="020B0604020202020204" pitchFamily="34" charset="0"/>
              </a:rPr>
              <a:t> </a:t>
            </a:r>
            <a:endParaRPr lang="fr-FR" sz="1400" kern="1400" dirty="0">
              <a:solidFill>
                <a:srgbClr val="000000"/>
              </a:solidFill>
              <a:latin typeface="Calibri" panose="020F0502020204030204" pitchFamily="34" charset="0"/>
            </a:endParaRPr>
          </a:p>
          <a:p>
            <a:pPr>
              <a:lnSpc>
                <a:spcPct val="119000"/>
              </a:lnSpc>
              <a:spcAft>
                <a:spcPts val="600"/>
              </a:spcAft>
            </a:pPr>
            <a:r>
              <a:rPr lang="fr-FR" sz="1400" kern="1400" dirty="0">
                <a:solidFill>
                  <a:srgbClr val="000000"/>
                </a:solidFill>
                <a:latin typeface="Calibri" panose="020F0502020204030204" pitchFamily="34" charset="0"/>
              </a:rPr>
              <a:t> </a:t>
            </a:r>
            <a:endParaRPr lang="fr-FR" sz="1400" kern="1400" dirty="0">
              <a:ln>
                <a:noFill/>
              </a:ln>
              <a:solidFill>
                <a:srgbClr val="000000"/>
              </a:solidFill>
              <a:effectLst/>
              <a:latin typeface="Calibri" panose="020F0502020204030204" pitchFamily="34" charset="0"/>
            </a:endParaRPr>
          </a:p>
        </p:txBody>
      </p:sp>
      <p:sp>
        <p:nvSpPr>
          <p:cNvPr id="8" name="Rectangle 7"/>
          <p:cNvSpPr/>
          <p:nvPr/>
        </p:nvSpPr>
        <p:spPr>
          <a:xfrm>
            <a:off x="0" y="2208515"/>
            <a:ext cx="11889248" cy="3635482"/>
          </a:xfrm>
          <a:prstGeom prst="rect">
            <a:avLst/>
          </a:prstGeom>
        </p:spPr>
        <p:txBody>
          <a:bodyPr wrap="square">
            <a:spAutoFit/>
          </a:bodyPr>
          <a:lstStyle/>
          <a:p>
            <a:pPr marL="531444" marR="0" indent="-171450" algn="just">
              <a:lnSpc>
                <a:spcPct val="115000"/>
              </a:lnSpc>
              <a:spcBef>
                <a:spcPts val="0"/>
              </a:spcBef>
              <a:spcAft>
                <a:spcPts val="1000"/>
              </a:spcAft>
              <a:buFont typeface="Symbol" panose="05050102010706020507" pitchFamily="18" charset="2"/>
              <a:buChar char="·"/>
            </a:pPr>
            <a:r>
              <a:rPr lang="fr-FR" sz="1200" kern="1400" dirty="0">
                <a:solidFill>
                  <a:srgbClr val="000000"/>
                </a:solidFill>
                <a:latin typeface="Calibri" panose="020F0502020204030204" pitchFamily="34" charset="0"/>
              </a:rPr>
              <a:t> </a:t>
            </a:r>
            <a:r>
              <a:rPr lang="fr-FR" kern="1400" dirty="0">
                <a:solidFill>
                  <a:srgbClr val="000000"/>
                </a:solidFill>
                <a:latin typeface="Arial" panose="020B0604020202020204" pitchFamily="34" charset="0"/>
              </a:rPr>
              <a:t>Les </a:t>
            </a:r>
            <a:r>
              <a:rPr lang="fr-FR" b="1" kern="1400" dirty="0">
                <a:solidFill>
                  <a:srgbClr val="000000"/>
                </a:solidFill>
                <a:latin typeface="Arial" panose="020B0604020202020204" pitchFamily="34" charset="0"/>
              </a:rPr>
              <a:t>18h hebdomadaires </a:t>
            </a:r>
            <a:r>
              <a:rPr lang="fr-FR" kern="1400" dirty="0">
                <a:solidFill>
                  <a:srgbClr val="000000"/>
                </a:solidFill>
                <a:latin typeface="Arial" panose="020B0604020202020204" pitchFamily="34" charset="0"/>
              </a:rPr>
              <a:t>(malgré les 2 HSA) </a:t>
            </a:r>
            <a:r>
              <a:rPr lang="fr-FR" b="1" kern="1400" dirty="0">
                <a:solidFill>
                  <a:srgbClr val="000000"/>
                </a:solidFill>
                <a:latin typeface="Arial" panose="020B0604020202020204" pitchFamily="34" charset="0"/>
              </a:rPr>
              <a:t>restent un verrou </a:t>
            </a:r>
            <a:r>
              <a:rPr lang="fr-FR" kern="1400" dirty="0">
                <a:solidFill>
                  <a:srgbClr val="000000"/>
                </a:solidFill>
                <a:latin typeface="Arial" panose="020B0604020202020204" pitchFamily="34" charset="0"/>
              </a:rPr>
              <a:t>au développement de l’annualisation et donc de la mixité des publics</a:t>
            </a:r>
          </a:p>
          <a:p>
            <a:pPr marL="645744" marR="0" indent="-285750" algn="just">
              <a:lnSpc>
                <a:spcPct val="115000"/>
              </a:lnSpc>
              <a:spcBef>
                <a:spcPts val="0"/>
              </a:spcBef>
              <a:spcAft>
                <a:spcPts val="1000"/>
              </a:spcAft>
              <a:buFont typeface="Arial" panose="020B0604020202020204" pitchFamily="34" charset="0"/>
              <a:buChar char="•"/>
            </a:pPr>
            <a:r>
              <a:rPr lang="fr-FR" kern="1400" dirty="0">
                <a:solidFill>
                  <a:srgbClr val="000000"/>
                </a:solidFill>
                <a:latin typeface="Arial" panose="020B0604020202020204" pitchFamily="34" charset="0"/>
              </a:rPr>
              <a:t>Les textes sont très clairs lorsqu'il s'agit de faire un complément de service : </a:t>
            </a:r>
            <a:r>
              <a:rPr lang="fr-FR" i="1" kern="1400" dirty="0">
                <a:solidFill>
                  <a:srgbClr val="000000"/>
                </a:solidFill>
                <a:latin typeface="Arial" panose="020B0604020202020204" pitchFamily="34" charset="0"/>
              </a:rPr>
              <a:t>« Pour les professeurs de lycée professionnel, ce complément de service ne peut être assuré que dans un </a:t>
            </a:r>
            <a:r>
              <a:rPr lang="fr-FR" b="1" i="1" kern="1400" dirty="0">
                <a:solidFill>
                  <a:srgbClr val="000000"/>
                </a:solidFill>
                <a:latin typeface="Arial" panose="020B0604020202020204" pitchFamily="34" charset="0"/>
              </a:rPr>
              <a:t>établissement scolaire public </a:t>
            </a:r>
            <a:r>
              <a:rPr lang="fr-FR" i="1" kern="1400" dirty="0">
                <a:solidFill>
                  <a:srgbClr val="000000"/>
                </a:solidFill>
                <a:latin typeface="Arial" panose="020B0604020202020204" pitchFamily="34" charset="0"/>
              </a:rPr>
              <a:t>dispensant un enseignement professionnel. Si ce complément de service doit être assuré dans des types de </a:t>
            </a:r>
            <a:r>
              <a:rPr lang="fr-FR" b="1" i="1" kern="1400" dirty="0">
                <a:solidFill>
                  <a:srgbClr val="000000"/>
                </a:solidFill>
                <a:latin typeface="Arial" panose="020B0604020202020204" pitchFamily="34" charset="0"/>
              </a:rPr>
              <a:t>formation autres que la formation initiale</a:t>
            </a:r>
            <a:r>
              <a:rPr lang="fr-FR" i="1" kern="1400" dirty="0">
                <a:solidFill>
                  <a:srgbClr val="000000"/>
                </a:solidFill>
                <a:latin typeface="Arial" panose="020B0604020202020204" pitchFamily="34" charset="0"/>
              </a:rPr>
              <a:t>, l'accord de l'intéressé est nécessaire. » </a:t>
            </a:r>
            <a:r>
              <a:rPr lang="fr-FR" u="sng" kern="1400" dirty="0">
                <a:solidFill>
                  <a:srgbClr val="000000"/>
                </a:solidFill>
                <a:latin typeface="Arial" panose="020B0604020202020204" pitchFamily="34" charset="0"/>
              </a:rPr>
              <a:t>(</a:t>
            </a:r>
            <a:r>
              <a:rPr lang="fr-FR" u="sng" kern="1400" dirty="0">
                <a:solidFill>
                  <a:srgbClr val="000000"/>
                </a:solidFill>
                <a:latin typeface="Arial" panose="020B0604020202020204" pitchFamily="34" charset="0"/>
                <a:hlinkClick r:id="rId6"/>
              </a:rPr>
              <a:t>Art 4 Décret n° 2014-940 du 20 août 2014</a:t>
            </a:r>
            <a:r>
              <a:rPr lang="fr-FR" u="sng" kern="1400" dirty="0">
                <a:solidFill>
                  <a:srgbClr val="000000"/>
                </a:solidFill>
                <a:latin typeface="Arial" panose="020B0604020202020204" pitchFamily="34" charset="0"/>
              </a:rPr>
              <a:t>) </a:t>
            </a:r>
          </a:p>
          <a:p>
            <a:pPr marL="645744" marR="0" indent="-285750" algn="just">
              <a:lnSpc>
                <a:spcPct val="115000"/>
              </a:lnSpc>
              <a:spcBef>
                <a:spcPts val="0"/>
              </a:spcBef>
              <a:spcAft>
                <a:spcPts val="1000"/>
              </a:spcAft>
              <a:buFont typeface="Arial" panose="020B0604020202020204" pitchFamily="34" charset="0"/>
              <a:buChar char="•"/>
            </a:pPr>
            <a:r>
              <a:rPr lang="fr-FR" kern="1400" dirty="0">
                <a:solidFill>
                  <a:srgbClr val="000000"/>
                </a:solidFill>
                <a:latin typeface="Arial" panose="020B0604020202020204" pitchFamily="34" charset="0"/>
              </a:rPr>
              <a:t>L’accueil de stagiaires de la FC dans les classes avec des élèves sous statut scolaire n’est possible qu’avec l’accord de l’</a:t>
            </a:r>
            <a:r>
              <a:rPr lang="fr-FR" kern="1400" dirty="0" err="1">
                <a:solidFill>
                  <a:srgbClr val="000000"/>
                </a:solidFill>
                <a:latin typeface="Arial" panose="020B0604020202020204" pitchFamily="34" charset="0"/>
              </a:rPr>
              <a:t>enseignant·e</a:t>
            </a:r>
            <a:r>
              <a:rPr lang="fr-FR" kern="1400" dirty="0">
                <a:solidFill>
                  <a:srgbClr val="000000"/>
                </a:solidFill>
                <a:latin typeface="Arial" panose="020B0604020202020204" pitchFamily="34" charset="0"/>
              </a:rPr>
              <a:t>.</a:t>
            </a:r>
            <a:endParaRPr lang="fr-FR" sz="1200" kern="1400" dirty="0">
              <a:solidFill>
                <a:srgbClr val="000000"/>
              </a:solidFill>
              <a:latin typeface="Calibri" panose="020F0502020204030204" pitchFamily="34" charset="0"/>
            </a:endParaRPr>
          </a:p>
          <a:p>
            <a:pPr marL="359994" marR="0" indent="423761" algn="just">
              <a:lnSpc>
                <a:spcPct val="115000"/>
              </a:lnSpc>
              <a:spcBef>
                <a:spcPts val="0"/>
              </a:spcBef>
              <a:spcAft>
                <a:spcPts val="1000"/>
              </a:spcAft>
            </a:pPr>
            <a:r>
              <a:rPr lang="fr-FR" sz="1200" kern="1400" dirty="0">
                <a:solidFill>
                  <a:srgbClr val="000000"/>
                </a:solidFill>
                <a:latin typeface="Calibri" panose="020F0502020204030204" pitchFamily="34" charset="0"/>
              </a:rPr>
              <a:t> </a:t>
            </a:r>
            <a:r>
              <a:rPr lang="fr-FR" kern="1400" dirty="0">
                <a:solidFill>
                  <a:srgbClr val="000000"/>
                </a:solidFill>
                <a:latin typeface="Arial" panose="020B0604020202020204" pitchFamily="34" charset="0"/>
              </a:rPr>
              <a:t>    </a:t>
            </a:r>
            <a:r>
              <a:rPr lang="fr-FR" sz="1200" kern="1400" dirty="0">
                <a:solidFill>
                  <a:srgbClr val="000000"/>
                </a:solidFill>
                <a:latin typeface="Calibri" panose="020F0502020204030204" pitchFamily="34" charset="0"/>
              </a:rPr>
              <a:t> </a:t>
            </a:r>
            <a:endParaRPr lang="fr-FR" sz="1200" kern="1400" dirty="0">
              <a:ln>
                <a:noFill/>
              </a:ln>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2885649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3" grpId="0"/>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utoShape 2"/>
          <p:cNvSpPr>
            <a:spLocks noChangeArrowheads="1"/>
          </p:cNvSpPr>
          <p:nvPr/>
        </p:nvSpPr>
        <p:spPr bwMode="auto">
          <a:xfrm>
            <a:off x="12700" y="5750825"/>
            <a:ext cx="12179300" cy="1144764"/>
          </a:xfrm>
          <a:prstGeom prst="flowChartManualInput">
            <a:avLst/>
          </a:prstGeom>
          <a:solidFill>
            <a:srgbClr val="C00000"/>
          </a:solidFill>
          <a:ln>
            <a:noFill/>
          </a:ln>
          <a:effectLst/>
        </p:spPr>
        <p:txBody>
          <a:bodyPr vert="horz" wrap="square" lIns="36576" tIns="36576" rIns="36576" bIns="36576" numCol="1" anchor="t" anchorCtr="0" compatLnSpc="1">
            <a:prstTxWarp prst="textNoShape">
              <a:avLst/>
            </a:prstTxWarp>
          </a:bodyPr>
          <a:lstStyle/>
          <a:p>
            <a:endParaRPr lang="fr-FR"/>
          </a:p>
        </p:txBody>
      </p:sp>
      <p:pic>
        <p:nvPicPr>
          <p:cNvPr id="15" name="Image 14"/>
          <p:cNvPicPr/>
          <p:nvPr/>
        </p:nvPicPr>
        <p:blipFill>
          <a:blip r:embed="rId3" cstate="print">
            <a:extLst>
              <a:ext uri="{28A0092B-C50C-407E-A947-70E740481C1C}">
                <a14:useLocalDpi xmlns:a14="http://schemas.microsoft.com/office/drawing/2010/main" val="0"/>
              </a:ext>
            </a:extLst>
          </a:blip>
          <a:stretch>
            <a:fillRect/>
          </a:stretch>
        </p:blipFill>
        <p:spPr>
          <a:xfrm>
            <a:off x="11141121" y="-1"/>
            <a:ext cx="1050879" cy="1627223"/>
          </a:xfrm>
          <a:prstGeom prst="rect">
            <a:avLst/>
          </a:prstGeom>
        </p:spPr>
      </p:pic>
      <p:sp>
        <p:nvSpPr>
          <p:cNvPr id="2" name="ZoneTexte 1"/>
          <p:cNvSpPr txBox="1"/>
          <p:nvPr/>
        </p:nvSpPr>
        <p:spPr>
          <a:xfrm>
            <a:off x="2128826" y="290390"/>
            <a:ext cx="7947047" cy="523220"/>
          </a:xfrm>
          <a:prstGeom prst="rect">
            <a:avLst/>
          </a:prstGeom>
          <a:noFill/>
        </p:spPr>
        <p:txBody>
          <a:bodyPr wrap="none" rtlCol="0">
            <a:spAutoFit/>
          </a:bodyPr>
          <a:lstStyle/>
          <a:p>
            <a:r>
              <a:rPr lang="fr-FR" sz="2800" b="1" dirty="0">
                <a:solidFill>
                  <a:srgbClr val="C00000"/>
                </a:solidFill>
              </a:rPr>
              <a:t>CONSEQUENCES DU DEVELOPPEMENT DE LA MIXITE</a:t>
            </a:r>
          </a:p>
        </p:txBody>
      </p:sp>
      <p:sp>
        <p:nvSpPr>
          <p:cNvPr id="4" name="Rectangle 3"/>
          <p:cNvSpPr/>
          <p:nvPr/>
        </p:nvSpPr>
        <p:spPr>
          <a:xfrm>
            <a:off x="1951630" y="1517097"/>
            <a:ext cx="10426889" cy="3713517"/>
          </a:xfrm>
          <a:prstGeom prst="rect">
            <a:avLst/>
          </a:prstGeom>
        </p:spPr>
        <p:txBody>
          <a:bodyPr wrap="square">
            <a:spAutoFit/>
          </a:bodyPr>
          <a:lstStyle/>
          <a:p>
            <a:pPr marL="359994" marR="0" indent="-359994" algn="just">
              <a:lnSpc>
                <a:spcPct val="119000"/>
              </a:lnSpc>
              <a:spcBef>
                <a:spcPts val="0"/>
              </a:spcBef>
              <a:spcAft>
                <a:spcPts val="300"/>
              </a:spcAft>
            </a:pPr>
            <a:r>
              <a:rPr lang="fr-FR" b="1" kern="1400" dirty="0">
                <a:solidFill>
                  <a:srgbClr val="000000"/>
                </a:solidFill>
                <a:latin typeface="Arial" panose="020B0604020202020204" pitchFamily="34" charset="0"/>
              </a:rPr>
              <a:t>ANNUALISATION ET CASSE DU STATUT</a:t>
            </a:r>
          </a:p>
          <a:p>
            <a:pPr marL="359994" marR="0" indent="-359994" algn="just">
              <a:lnSpc>
                <a:spcPct val="119000"/>
              </a:lnSpc>
              <a:spcBef>
                <a:spcPts val="0"/>
              </a:spcBef>
              <a:spcAft>
                <a:spcPts val="300"/>
              </a:spcAft>
            </a:pPr>
            <a:endParaRPr lang="fr-FR" b="1" kern="1400" dirty="0">
              <a:solidFill>
                <a:srgbClr val="000000"/>
              </a:solidFill>
              <a:latin typeface="Calibri" panose="020F0502020204030204" pitchFamily="34" charset="0"/>
            </a:endParaRPr>
          </a:p>
          <a:p>
            <a:pPr marL="359994" marR="0" indent="-359994" algn="just">
              <a:lnSpc>
                <a:spcPct val="119000"/>
              </a:lnSpc>
              <a:spcBef>
                <a:spcPts val="0"/>
              </a:spcBef>
              <a:spcAft>
                <a:spcPts val="300"/>
              </a:spcAft>
            </a:pPr>
            <a:r>
              <a:rPr lang="fr-FR" b="1" kern="1400" dirty="0">
                <a:solidFill>
                  <a:srgbClr val="000000"/>
                </a:solidFill>
                <a:latin typeface="Arial" panose="020B0604020202020204" pitchFamily="34" charset="0"/>
              </a:rPr>
              <a:t>DÉGRADATION DES CONDITIONS D’ÉTUDES ET DE TRAVAIL</a:t>
            </a:r>
          </a:p>
          <a:p>
            <a:pPr marL="359994" marR="0" indent="-359994" algn="just">
              <a:lnSpc>
                <a:spcPct val="119000"/>
              </a:lnSpc>
              <a:spcBef>
                <a:spcPts val="0"/>
              </a:spcBef>
              <a:spcAft>
                <a:spcPts val="300"/>
              </a:spcAft>
            </a:pPr>
            <a:endParaRPr lang="fr-FR" b="1" kern="1400" dirty="0">
              <a:solidFill>
                <a:srgbClr val="000000"/>
              </a:solidFill>
              <a:latin typeface="Calibri" panose="020F0502020204030204" pitchFamily="34" charset="0"/>
            </a:endParaRPr>
          </a:p>
          <a:p>
            <a:pPr marL="359994" marR="0" indent="-359994" algn="just">
              <a:lnSpc>
                <a:spcPct val="119000"/>
              </a:lnSpc>
              <a:spcBef>
                <a:spcPts val="0"/>
              </a:spcBef>
              <a:spcAft>
                <a:spcPts val="300"/>
              </a:spcAft>
            </a:pPr>
            <a:r>
              <a:rPr lang="fr-FR" b="1" dirty="0">
                <a:solidFill>
                  <a:srgbClr val="000000"/>
                </a:solidFill>
                <a:latin typeface="Arial" panose="020B0604020202020204" pitchFamily="34" charset="0"/>
              </a:rPr>
              <a:t>INDIVIDUALISATION À OUTRANCE DES PARCOURS</a:t>
            </a:r>
          </a:p>
          <a:p>
            <a:pPr marL="359994" marR="0" indent="-359994" algn="just">
              <a:lnSpc>
                <a:spcPct val="119000"/>
              </a:lnSpc>
              <a:spcBef>
                <a:spcPts val="0"/>
              </a:spcBef>
              <a:spcAft>
                <a:spcPts val="300"/>
              </a:spcAft>
            </a:pPr>
            <a:endParaRPr lang="fr-FR" b="1" kern="1400" dirty="0">
              <a:solidFill>
                <a:srgbClr val="000000"/>
              </a:solidFill>
              <a:latin typeface="Calibri" panose="020F0502020204030204" pitchFamily="34" charset="0"/>
            </a:endParaRPr>
          </a:p>
          <a:p>
            <a:pPr marL="359994" marR="0" indent="-359994" algn="just">
              <a:lnSpc>
                <a:spcPct val="119000"/>
              </a:lnSpc>
              <a:spcBef>
                <a:spcPts val="0"/>
              </a:spcBef>
              <a:spcAft>
                <a:spcPts val="300"/>
              </a:spcAft>
            </a:pPr>
            <a:r>
              <a:rPr lang="fr-FR" b="1" kern="1400" dirty="0">
                <a:solidFill>
                  <a:srgbClr val="000000"/>
                </a:solidFill>
                <a:latin typeface="Arial" panose="020B0604020202020204" pitchFamily="34" charset="0"/>
              </a:rPr>
              <a:t>OUTIL DE TRI SOCIAL RENFORCÉ</a:t>
            </a:r>
          </a:p>
          <a:p>
            <a:pPr marL="359994" marR="0" indent="-359994" algn="just">
              <a:lnSpc>
                <a:spcPct val="119000"/>
              </a:lnSpc>
              <a:spcBef>
                <a:spcPts val="0"/>
              </a:spcBef>
              <a:spcAft>
                <a:spcPts val="300"/>
              </a:spcAft>
            </a:pPr>
            <a:endParaRPr lang="fr-FR" b="1" kern="1400" dirty="0">
              <a:solidFill>
                <a:srgbClr val="000000"/>
              </a:solidFill>
              <a:latin typeface="Calibri" panose="020F0502020204030204" pitchFamily="34" charset="0"/>
            </a:endParaRPr>
          </a:p>
          <a:p>
            <a:pPr marL="359994" marR="0" indent="-359994" algn="just">
              <a:lnSpc>
                <a:spcPct val="119000"/>
              </a:lnSpc>
              <a:spcBef>
                <a:spcPts val="0"/>
              </a:spcBef>
              <a:spcAft>
                <a:spcPts val="300"/>
              </a:spcAft>
            </a:pPr>
            <a:r>
              <a:rPr lang="fr-FR" b="1" kern="1400" dirty="0">
                <a:solidFill>
                  <a:srgbClr val="000000"/>
                </a:solidFill>
                <a:latin typeface="Arial" panose="020B0604020202020204" pitchFamily="34" charset="0"/>
              </a:rPr>
              <a:t>ATTAQUE SUR LES DIPLÔMES : VALIDATION PAR BLOCS DE COMPÉTENCES</a:t>
            </a:r>
            <a:endParaRPr lang="fr-FR" b="1" kern="1400" dirty="0">
              <a:solidFill>
                <a:srgbClr val="000000"/>
              </a:solidFill>
              <a:latin typeface="Calibri" panose="020F0502020204030204" pitchFamily="34" charset="0"/>
            </a:endParaRPr>
          </a:p>
          <a:p>
            <a:pPr>
              <a:lnSpc>
                <a:spcPct val="119000"/>
              </a:lnSpc>
              <a:spcAft>
                <a:spcPts val="600"/>
              </a:spcAft>
            </a:pPr>
            <a:r>
              <a:rPr lang="fr-FR" b="1" kern="1400" dirty="0">
                <a:solidFill>
                  <a:srgbClr val="000000"/>
                </a:solidFill>
                <a:latin typeface="Calibri" panose="020F0502020204030204" pitchFamily="34" charset="0"/>
              </a:rPr>
              <a:t> </a:t>
            </a:r>
            <a:endParaRPr lang="fr-FR" b="1" kern="1400" dirty="0">
              <a:ln>
                <a:noFill/>
              </a:ln>
              <a:solidFill>
                <a:srgbClr val="000000"/>
              </a:solidFill>
              <a:effectLst/>
              <a:latin typeface="Calibri" panose="020F0502020204030204" pitchFamily="34" charset="0"/>
            </a:endParaRPr>
          </a:p>
        </p:txBody>
      </p:sp>
    </p:spTree>
    <p:extLst>
      <p:ext uri="{BB962C8B-B14F-4D97-AF65-F5344CB8AC3E}">
        <p14:creationId xmlns:p14="http://schemas.microsoft.com/office/powerpoint/2010/main" val="17610459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utoShape 2"/>
          <p:cNvSpPr>
            <a:spLocks noChangeArrowheads="1"/>
          </p:cNvSpPr>
          <p:nvPr/>
        </p:nvSpPr>
        <p:spPr bwMode="auto">
          <a:xfrm>
            <a:off x="12700" y="5750825"/>
            <a:ext cx="12179300" cy="1144764"/>
          </a:xfrm>
          <a:prstGeom prst="flowChartManualInput">
            <a:avLst/>
          </a:prstGeom>
          <a:solidFill>
            <a:srgbClr val="C00000"/>
          </a:solidFill>
          <a:ln>
            <a:noFill/>
          </a:ln>
          <a:effectLst/>
        </p:spPr>
        <p:txBody>
          <a:bodyPr vert="horz" wrap="square" lIns="36576" tIns="36576" rIns="36576" bIns="36576" numCol="1" anchor="t" anchorCtr="0" compatLnSpc="1">
            <a:prstTxWarp prst="textNoShape">
              <a:avLst/>
            </a:prstTxWarp>
          </a:bodyPr>
          <a:lstStyle/>
          <a:p>
            <a:endParaRPr lang="fr-FR"/>
          </a:p>
        </p:txBody>
      </p:sp>
      <p:pic>
        <p:nvPicPr>
          <p:cNvPr id="15" name="Image 14"/>
          <p:cNvPicPr/>
          <p:nvPr/>
        </p:nvPicPr>
        <p:blipFill>
          <a:blip r:embed="rId3" cstate="print">
            <a:extLst>
              <a:ext uri="{28A0092B-C50C-407E-A947-70E740481C1C}">
                <a14:useLocalDpi xmlns:a14="http://schemas.microsoft.com/office/drawing/2010/main" val="0"/>
              </a:ext>
            </a:extLst>
          </a:blip>
          <a:stretch>
            <a:fillRect/>
          </a:stretch>
        </p:blipFill>
        <p:spPr>
          <a:xfrm>
            <a:off x="11141121" y="-1"/>
            <a:ext cx="1050879" cy="1627223"/>
          </a:xfrm>
          <a:prstGeom prst="rect">
            <a:avLst/>
          </a:prstGeom>
        </p:spPr>
      </p:pic>
      <p:sp>
        <p:nvSpPr>
          <p:cNvPr id="2" name="ZoneTexte 1"/>
          <p:cNvSpPr txBox="1"/>
          <p:nvPr/>
        </p:nvSpPr>
        <p:spPr>
          <a:xfrm>
            <a:off x="4520111" y="201900"/>
            <a:ext cx="2918556" cy="523220"/>
          </a:xfrm>
          <a:prstGeom prst="rect">
            <a:avLst/>
          </a:prstGeom>
          <a:noFill/>
        </p:spPr>
        <p:txBody>
          <a:bodyPr wrap="none" rtlCol="0">
            <a:spAutoFit/>
          </a:bodyPr>
          <a:lstStyle/>
          <a:p>
            <a:r>
              <a:rPr lang="fr-FR" sz="2800" b="1" dirty="0">
                <a:solidFill>
                  <a:srgbClr val="C00000"/>
                </a:solidFill>
              </a:rPr>
              <a:t>REMUNERATIONS </a:t>
            </a:r>
          </a:p>
        </p:txBody>
      </p:sp>
      <p:sp>
        <p:nvSpPr>
          <p:cNvPr id="4" name="Rectangle 3"/>
          <p:cNvSpPr/>
          <p:nvPr/>
        </p:nvSpPr>
        <p:spPr>
          <a:xfrm>
            <a:off x="422787" y="1051693"/>
            <a:ext cx="11375923" cy="2062103"/>
          </a:xfrm>
          <a:prstGeom prst="rect">
            <a:avLst/>
          </a:prstGeom>
        </p:spPr>
        <p:txBody>
          <a:bodyPr wrap="square">
            <a:spAutoFit/>
          </a:bodyPr>
          <a:lstStyle/>
          <a:p>
            <a:r>
              <a:rPr lang="fr-FR" sz="2000" b="1" dirty="0"/>
              <a:t>Quelle rémunération pour les enseignants qui interviennent en apprentissage ?</a:t>
            </a:r>
          </a:p>
          <a:p>
            <a:pPr algn="just"/>
            <a:r>
              <a:rPr lang="fr-FR" dirty="0"/>
              <a:t>Des enseignants titulaires et contractuels peuvent intervenir en apprentissage, que ce soit sur les obligations réglementaires de services ou en heures supplémentaires. </a:t>
            </a:r>
            <a:r>
              <a:rPr lang="fr-FR" b="1" dirty="0"/>
              <a:t> </a:t>
            </a:r>
          </a:p>
          <a:p>
            <a:pPr algn="just"/>
            <a:r>
              <a:rPr lang="fr-FR" dirty="0"/>
              <a:t>Pour les enseignants titulaires </a:t>
            </a:r>
            <a:r>
              <a:rPr lang="fr-FR"/>
              <a:t>et non-titulaires </a:t>
            </a:r>
            <a:r>
              <a:rPr lang="fr-FR" dirty="0"/>
              <a:t>sur leurs ORS, ces derniers perçoivent, en plus de leur rémunération, l’indemnité de suivi des apprentis (ISA), financée par le CFA. </a:t>
            </a:r>
          </a:p>
          <a:p>
            <a:pPr algn="just"/>
            <a:r>
              <a:rPr lang="fr-FR" dirty="0"/>
              <a:t>Pour les enseignants intervenant en heures supplémentaires, ces derniers perçoivent une indemnité horaire, financée par le CFA, dont le montant est fixé selon le niveau de diplôme préparé par l’apprenti. </a:t>
            </a:r>
          </a:p>
        </p:txBody>
      </p:sp>
      <p:sp>
        <p:nvSpPr>
          <p:cNvPr id="8" name="ZoneTexte 7">
            <a:extLst>
              <a:ext uri="{FF2B5EF4-FFF2-40B4-BE49-F238E27FC236}">
                <a16:creationId xmlns="" xmlns:a16="http://schemas.microsoft.com/office/drawing/2014/main" id="{92F38BA7-B1BD-4239-BA4F-3F29162AB9BD}"/>
              </a:ext>
            </a:extLst>
          </p:cNvPr>
          <p:cNvSpPr txBox="1"/>
          <p:nvPr/>
        </p:nvSpPr>
        <p:spPr>
          <a:xfrm>
            <a:off x="422787" y="3622033"/>
            <a:ext cx="11375923" cy="1785104"/>
          </a:xfrm>
          <a:prstGeom prst="rect">
            <a:avLst/>
          </a:prstGeom>
          <a:noFill/>
        </p:spPr>
        <p:txBody>
          <a:bodyPr wrap="square">
            <a:spAutoFit/>
          </a:bodyPr>
          <a:lstStyle/>
          <a:p>
            <a:r>
              <a:rPr lang="fr-FR" sz="2000" b="1" dirty="0"/>
              <a:t>ISOE part fixe et ISA sont cumulables ?</a:t>
            </a:r>
          </a:p>
          <a:p>
            <a:pPr algn="just"/>
            <a:r>
              <a:rPr lang="fr-FR" dirty="0"/>
              <a:t>Dans le cas d'enseignants assurant un service mixte, pour partie devant des élèves, pour partie devant des apprentis, il est exclu qu'ils puissent cumuler l'intégralité de l'indemnité de suivi et d'orientation des élèves et l'intégralité de l'indemnité de suivi des apprentis pour un même service. En cas de service mixte, le prorata de l'indemnité de suivi des apprentis à verser sera calculé sur la base des heures d'enseignement rémunérées sur le budget de la convention par rapport au temps total de service.</a:t>
            </a:r>
          </a:p>
        </p:txBody>
      </p:sp>
    </p:spTree>
    <p:extLst>
      <p:ext uri="{BB962C8B-B14F-4D97-AF65-F5344CB8AC3E}">
        <p14:creationId xmlns:p14="http://schemas.microsoft.com/office/powerpoint/2010/main" val="3064769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1187</Words>
  <Application>Microsoft Office PowerPoint</Application>
  <PresentationFormat>Grand écran</PresentationFormat>
  <Paragraphs>102</Paragraphs>
  <Slides>11</Slides>
  <Notes>7</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11</vt:i4>
      </vt:variant>
    </vt:vector>
  </HeadingPairs>
  <TitlesOfParts>
    <vt:vector size="17" baseType="lpstr">
      <vt:lpstr>Arial</vt:lpstr>
      <vt:lpstr>Calibri</vt:lpstr>
      <vt:lpstr>Calibri Light</vt:lpstr>
      <vt:lpstr>Symbol</vt:lpstr>
      <vt:lpstr>Times New Roman</vt:lpstr>
      <vt:lpstr>Thème Office</vt:lpstr>
      <vt:lpstr>Présentation PowerPoint</vt:lpstr>
      <vt:lpstr>Présentation PowerPoint</vt:lpstr>
      <vt:lpstr>Présentation PowerPoint</vt:lpstr>
      <vt:lpstr>Présentation PowerPoint</vt:lpstr>
      <vt:lpstr>Présentation PowerPoint</vt:lpstr>
      <vt:lpstr> Modifié par loi n°2018-771 du 5 septembre 2018 « pour la liberté de choisir son avenir professionnel »   </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g5070</dc:creator>
  <cp:lastModifiedBy>g5070</cp:lastModifiedBy>
  <cp:revision>22</cp:revision>
  <dcterms:created xsi:type="dcterms:W3CDTF">2021-11-23T08:55:22Z</dcterms:created>
  <dcterms:modified xsi:type="dcterms:W3CDTF">2022-02-03T07:38:36Z</dcterms:modified>
</cp:coreProperties>
</file>