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62" r:id="rId2"/>
    <p:sldId id="269" r:id="rId3"/>
    <p:sldId id="270" r:id="rId4"/>
    <p:sldId id="263" r:id="rId5"/>
    <p:sldId id="264" r:id="rId6"/>
    <p:sldId id="266" r:id="rId7"/>
    <p:sldId id="267" r:id="rId8"/>
    <p:sldId id="268" r:id="rId9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C7B08A-3A6E-45FD-9105-C9ED5C654F5D}" type="datetimeFigureOut">
              <a:rPr lang="fr-FR" smtClean="0"/>
              <a:t>18/01/2021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F738DB-7CE0-4801-8D64-5B37E1BEE8C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26975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fr-FR" sz="12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Des heures d’enseignement en moins et annualisées</a:t>
            </a:r>
            <a:endParaRPr lang="fr-FR" sz="12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fr-FR" sz="12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Passage de 32h à 30h d’enseignement hebdomadaire</a:t>
            </a:r>
            <a:endParaRPr lang="fr-FR" sz="12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6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fr-FR" sz="12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Répartition: +1h Français (5h élève/6h profs) + 1h Maths (4,5h élève/5,5h profs) </a:t>
            </a:r>
            <a:endParaRPr lang="fr-FR" sz="12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6000"/>
              </a:lnSpc>
              <a:spcAft>
                <a:spcPts val="0"/>
              </a:spcAft>
            </a:pPr>
            <a:r>
              <a:rPr lang="fr-FR" sz="12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</a:t>
            </a:r>
            <a:r>
              <a:rPr lang="fr-FR" sz="12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-0,5h en Histoire-géo, -1h en enseignement artistique, -1,5h en enseignement</a:t>
            </a:r>
            <a:endParaRPr lang="fr-FR" sz="12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6000"/>
              </a:lnSpc>
              <a:spcAft>
                <a:spcPts val="0"/>
              </a:spcAft>
            </a:pPr>
            <a:r>
              <a:rPr lang="fr-FR" sz="12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de sciences et de technologie. </a:t>
            </a:r>
          </a:p>
          <a:p>
            <a:pPr marL="342900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fr-FR" sz="1200" dirty="0" smtClean="0"/>
              <a:t>Maintien de la dotation horaire supplémentaire (Art 6): 3h DHS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fr-FR" sz="12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36 h  annuelles d’orientation (tous les enseignements participent). </a:t>
            </a:r>
            <a:endParaRPr lang="fr-FR" sz="12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fr-FR" sz="12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10h de vie de classe annualisées</a:t>
            </a:r>
            <a:endParaRPr lang="fr-FR" sz="12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fr-FR" sz="12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PSC1, ASSR2 et certification numérique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fr-FR" sz="12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Une personnalisation des parcours</a:t>
            </a:r>
            <a:endParaRPr lang="fr-FR" sz="12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fr-FR" sz="12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L’enseignement de la découverte professionnelle</a:t>
            </a:r>
            <a:r>
              <a:rPr lang="fr-FR" sz="12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: </a:t>
            </a:r>
            <a:r>
              <a:rPr lang="fr-FR" sz="12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-1h (de 6h à 5h)</a:t>
            </a:r>
            <a:endParaRPr lang="fr-FR" sz="12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fr-FR" sz="12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Séquence d’observation à concevoir</a:t>
            </a:r>
            <a:endParaRPr lang="fr-FR" sz="12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fr-FR" sz="12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Entre 1 et 4 semaines de stage et période d’immersion (notamment en CFA), en fonction du projet de l’élève (donc les élèves n’auront pas le même nombre d’heures de cours sur l’année).</a:t>
            </a:r>
            <a:endParaRPr lang="fr-FR" sz="12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fr-FR" sz="12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 référent sera chargé du suivi individuel de 2 à 4 élèves. </a:t>
            </a:r>
            <a:endParaRPr lang="fr-FR" sz="12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fr-FR" sz="12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Une augmentation de la charge de travail</a:t>
            </a:r>
            <a:endParaRPr lang="fr-FR" sz="12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fr-FR" sz="12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Travail d’orientation dévolu aux professeurs principaux et aux collègues</a:t>
            </a:r>
            <a:endParaRPr lang="fr-FR" sz="12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fr-FR" sz="12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Conception de période d’immersion (notamment en CFA) et relation avec les entreprises</a:t>
            </a:r>
            <a:endParaRPr lang="fr-FR" sz="12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fr-FR" sz="12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Préparation au DNB sans les mêmes horaires et moins de dédoublements</a:t>
            </a:r>
            <a:endParaRPr lang="fr-FR" sz="12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/>
            <a:endParaRPr lang="fr-FR" sz="1200" dirty="0" smtClean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7C1BE7-A9C7-43C8-8F29-367F81C99C94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710153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b="1" dirty="0" smtClean="0"/>
              <a:t>HORAIRE DONNANT DROIT AU DEDOUBLEMENT :</a:t>
            </a:r>
          </a:p>
          <a:p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 tableau indique, par matière, le volume horaire donnant lieu au dédoublement de la dotation horaire professeur, lorsque les effectifs suivants sont atteints: </a:t>
            </a:r>
          </a:p>
          <a:p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– à partir du 18e élève: français et histoire-géographie, mathématiques, activités de laboratoire en physique- chimie, prévention-santé-environnement, arts appliqués et culture artistique, enseignement moral et civique, ainsi qu’en consolidation des acquis, accompagnement personnalisé et accompagnement au choix d’orientation; </a:t>
            </a:r>
          </a:p>
          <a:p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– à partir du 16e élève: langue vivante, enseignement professionnel, à l’exception des spécialités de l’hôtellerie- restauration, de l’alimentation, de l’automobile et de la conduite;</a:t>
            </a:r>
          </a:p>
          <a:p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– à partir du 13e élève: enseignement professionnel des spécialités de l’hôtellerie-restauration et de l’alimentation;</a:t>
            </a:r>
          </a:p>
          <a:p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– à partir du 11e élève: enseignement professionnel des spécialités de l’automobile; – à partir du 6e élève: enseignement professionnel des spécialités de la conduite. </a:t>
            </a:r>
            <a:endParaRPr lang="fr-FR" b="1" dirty="0" smtClean="0"/>
          </a:p>
          <a:p>
            <a:r>
              <a:rPr lang="fr-FR" b="1" dirty="0" smtClean="0"/>
              <a:t>HEURES DE CHEF D’OEUVRE :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fr-FR" sz="1200" dirty="0" smtClean="0"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Dans l'article 6 de l’arrêté il est écrit « Pour la réalisation du chef d’œuvre, la </a:t>
            </a:r>
            <a:r>
              <a:rPr lang="fr-FR" sz="1200" b="1" dirty="0" smtClean="0"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dotation horaire professeur est égale au double du volume horaire élève »</a:t>
            </a:r>
            <a:r>
              <a:rPr lang="fr-FR" sz="1200" dirty="0" smtClean="0"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donc 3x2=6h profs : </a:t>
            </a:r>
            <a:r>
              <a:rPr lang="fr-FR" sz="1200" b="1" dirty="0" smtClean="0"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 dotation professeurs est égale à 6h</a:t>
            </a:r>
            <a:endParaRPr lang="fr-FR" sz="12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fr-FR" sz="1200" dirty="0" smtClean="0"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Dans la grille horaire en annexe le (c) dit « </a:t>
            </a:r>
            <a:r>
              <a:rPr lang="fr-FR" sz="1200" b="1" dirty="0" smtClean="0"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horaire donnant droit au dédoublement</a:t>
            </a:r>
            <a:r>
              <a:rPr lang="fr-FR" sz="1200" dirty="0" smtClean="0"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(donc groupe) </a:t>
            </a:r>
            <a:r>
              <a:rPr lang="fr-FR" sz="1200" b="1" dirty="0" smtClean="0"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 la dotation horaire professeur</a:t>
            </a:r>
            <a:r>
              <a:rPr lang="fr-FR" sz="1200" dirty="0" smtClean="0"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(6h dédoublées=6/2=</a:t>
            </a:r>
            <a:r>
              <a:rPr lang="fr-FR" sz="1200" b="1" dirty="0" smtClean="0"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3h groupe</a:t>
            </a:r>
            <a:r>
              <a:rPr lang="fr-FR" sz="1200" dirty="0" smtClean="0"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fr-FR" sz="1200" b="1" dirty="0" smtClean="0"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sans condition de seuil</a:t>
            </a:r>
            <a:r>
              <a:rPr lang="fr-FR" sz="1200" dirty="0" smtClean="0"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fr-FR" sz="12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fr-FR" sz="1200" dirty="0" smtClean="0"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Les élèves ont bien trois heures en groupe et les profs 6h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fr-FR" sz="1200" b="1" dirty="0" smtClean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ACCOMPAGNEMENT</a:t>
            </a:r>
            <a:r>
              <a:rPr lang="fr-FR" sz="1200" b="1" baseline="0" dirty="0" smtClean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PERSONNALISE :</a:t>
            </a:r>
            <a:endParaRPr lang="fr-FR" sz="1200" b="1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Volume horaire dédié à la consolidation des acquis, à l’accompagnement personnalisé et à l’accompagnement au choix d’orientation, qui concerne tous les élèves selon leurs besoins. Il peut s’agir de soutien, d’aide individualisée, de tutorat, d’aide à la poursuite d’études ou de tout autre mode de prise en charge. </a:t>
            </a:r>
            <a:endParaRPr lang="fr-FR" sz="12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fr-FR" b="1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7C1BE7-A9C7-43C8-8F29-367F81C99C94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351056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F738DB-7CE0-4801-8D64-5B37E1BEE8CD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306177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7C1BE7-A9C7-43C8-8F29-367F81C99C94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139967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F738DB-7CE0-4801-8D64-5B37E1BEE8CD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673038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7C1BE7-A9C7-43C8-8F29-367F81C99C94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956618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34828-8CE1-4A0D-9B01-D858DAEF6127}" type="datetimeFigureOut">
              <a:rPr lang="fr-FR" smtClean="0"/>
              <a:t>18/01/2021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322CE-D089-415A-BF7A-25CF7B875B1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74534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34828-8CE1-4A0D-9B01-D858DAEF6127}" type="datetimeFigureOut">
              <a:rPr lang="fr-FR" smtClean="0"/>
              <a:t>18/01/2021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322CE-D089-415A-BF7A-25CF7B875B1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794250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34828-8CE1-4A0D-9B01-D858DAEF6127}" type="datetimeFigureOut">
              <a:rPr lang="fr-FR" smtClean="0"/>
              <a:t>18/01/2021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322CE-D089-415A-BF7A-25CF7B875B1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07238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34828-8CE1-4A0D-9B01-D858DAEF6127}" type="datetimeFigureOut">
              <a:rPr lang="fr-FR" smtClean="0"/>
              <a:t>18/01/2021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322CE-D089-415A-BF7A-25CF7B875B1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562850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34828-8CE1-4A0D-9B01-D858DAEF6127}" type="datetimeFigureOut">
              <a:rPr lang="fr-FR" smtClean="0"/>
              <a:t>18/01/2021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322CE-D089-415A-BF7A-25CF7B875B1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256471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34828-8CE1-4A0D-9B01-D858DAEF6127}" type="datetimeFigureOut">
              <a:rPr lang="fr-FR" smtClean="0"/>
              <a:t>18/01/2021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322CE-D089-415A-BF7A-25CF7B875B1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116992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34828-8CE1-4A0D-9B01-D858DAEF6127}" type="datetimeFigureOut">
              <a:rPr lang="fr-FR" smtClean="0"/>
              <a:t>18/01/2021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322CE-D089-415A-BF7A-25CF7B875B1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721489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34828-8CE1-4A0D-9B01-D858DAEF6127}" type="datetimeFigureOut">
              <a:rPr lang="fr-FR" smtClean="0"/>
              <a:t>18/01/2021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322CE-D089-415A-BF7A-25CF7B875B1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522062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34828-8CE1-4A0D-9B01-D858DAEF6127}" type="datetimeFigureOut">
              <a:rPr lang="fr-FR" smtClean="0"/>
              <a:t>18/01/2021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322CE-D089-415A-BF7A-25CF7B875B1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340076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34828-8CE1-4A0D-9B01-D858DAEF6127}" type="datetimeFigureOut">
              <a:rPr lang="fr-FR" smtClean="0"/>
              <a:t>18/01/2021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322CE-D089-415A-BF7A-25CF7B875B1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198382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34828-8CE1-4A0D-9B01-D858DAEF6127}" type="datetimeFigureOut">
              <a:rPr lang="fr-FR" smtClean="0"/>
              <a:t>18/01/2021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322CE-D089-415A-BF7A-25CF7B875B1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171005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734828-8CE1-4A0D-9B01-D858DAEF6127}" type="datetimeFigureOut">
              <a:rPr lang="fr-FR" smtClean="0"/>
              <a:t>18/01/2021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0322CE-D089-415A-BF7A-25CF7B875B1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009287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AmenagementReforme%20Ter%20bac%20pro%20.docx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hyperlink" Target="DiaporamaCAPModulaires.pptx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BO%203&#232;me%20pr&#233;pa%20m&#233;tiers.pdf" TargetMode="External"/><Relationship Id="rId5" Type="http://schemas.openxmlformats.org/officeDocument/2006/relationships/image" Target="../media/image4.JPG"/><Relationship Id="rId4" Type="http://schemas.openxmlformats.org/officeDocument/2006/relationships/slide" Target="slide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hyperlink" Target="Diaporama%20ChefdoeuvreCAP%20V2.pptx" TargetMode="External"/><Relationship Id="rId4" Type="http://schemas.openxmlformats.org/officeDocument/2006/relationships/hyperlink" Target="Arr&#234;t&#233;%20Grilles%20Cap.pdf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Arr&#234;t&#233;%20Am&#233;nagements%20terminale%20bac%20pro%20-%20post-CSL.pdf" TargetMode="External"/><Relationship Id="rId3" Type="http://schemas.openxmlformats.org/officeDocument/2006/relationships/image" Target="../media/image8.jpeg"/><Relationship Id="rId7" Type="http://schemas.openxmlformats.org/officeDocument/2006/relationships/hyperlink" Target="Arr&#234;t&#233;%20Grilles%20Bac%20Pro.pdf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hyperlink" Target="Horairescompl&#233;mentaires.pdf" TargetMode="External"/><Relationship Id="rId4" Type="http://schemas.openxmlformats.org/officeDocument/2006/relationships/hyperlink" Target="Diaporama%20ChefdoeuvreBAC%20V2.pptx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AutoShape 2"/>
          <p:cNvSpPr>
            <a:spLocks noChangeArrowheads="1"/>
          </p:cNvSpPr>
          <p:nvPr/>
        </p:nvSpPr>
        <p:spPr bwMode="auto">
          <a:xfrm>
            <a:off x="0" y="4973654"/>
            <a:ext cx="12192000" cy="1956783"/>
          </a:xfrm>
          <a:prstGeom prst="flowChartManualInpu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fr-FR" dirty="0"/>
          </a:p>
        </p:txBody>
      </p:sp>
      <p:pic>
        <p:nvPicPr>
          <p:cNvPr id="15" name="Picture 3" descr="megaphone-noisy_318-822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29283"/>
            <a:ext cx="1088165" cy="805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3657600" y="190696"/>
            <a:ext cx="43899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 LA REFORME DANS LES GRILLES HORAIRES 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41580" y="2612000"/>
            <a:ext cx="10950607" cy="1323439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fr-FR" sz="16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CO-INTERVENTION</a:t>
            </a:r>
            <a:r>
              <a:rPr lang="fr-FR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en </a:t>
            </a:r>
            <a:r>
              <a:rPr lang="fr-FR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CAP 165h pour l’EP, 82,5 pour les lettres et 82,5 h pour les maths (50% du face à face pédagogique). En Bac pro 128h pour l’EP (12% de l’enseignement pro), 71h (21%) pour les lettres et 57 h (18%) pour les maths. Vision utilitariste de l’enseignement général. </a:t>
            </a:r>
            <a:endParaRPr lang="fr-FR" sz="16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fr-FR" sz="1600" b="1" dirty="0" smtClean="0">
                <a:solidFill>
                  <a:srgbClr val="0070C0"/>
                </a:solidFill>
                <a:hlinkClick r:id="rId3" action="ppaction://hlinkfile"/>
              </a:rPr>
              <a:t>AMENAGEMENT</a:t>
            </a:r>
            <a:r>
              <a:rPr lang="fr-FR" sz="1600" dirty="0" smtClean="0">
                <a:solidFill>
                  <a:srgbClr val="0070C0"/>
                </a:solidFill>
                <a:hlinkClick r:id="rId3" action="ppaction://hlinkfile"/>
              </a:rPr>
              <a:t> </a:t>
            </a:r>
            <a:r>
              <a:rPr lang="fr-FR" sz="1600" b="1" dirty="0" smtClean="0">
                <a:solidFill>
                  <a:srgbClr val="0070C0"/>
                </a:solidFill>
                <a:hlinkClick r:id="rId3" action="ppaction://hlinkfile"/>
              </a:rPr>
              <a:t>GRILLE TERMINALE</a:t>
            </a:r>
            <a:r>
              <a:rPr lang="fr-FR" sz="1600" dirty="0" smtClean="0">
                <a:solidFill>
                  <a:srgbClr val="0070C0"/>
                </a:solidFill>
              </a:rPr>
              <a:t>: </a:t>
            </a:r>
            <a:r>
              <a:rPr lang="fr-FR" sz="1600" dirty="0">
                <a:solidFill>
                  <a:srgbClr val="0070C0"/>
                </a:solidFill>
              </a:rPr>
              <a:t>possibilité </a:t>
            </a:r>
            <a:r>
              <a:rPr lang="fr-FR" sz="1600" dirty="0" smtClean="0">
                <a:solidFill>
                  <a:srgbClr val="0070C0"/>
                </a:solidFill>
              </a:rPr>
              <a:t>que </a:t>
            </a:r>
            <a:r>
              <a:rPr lang="fr-FR" sz="1600" dirty="0">
                <a:solidFill>
                  <a:srgbClr val="0070C0"/>
                </a:solidFill>
              </a:rPr>
              <a:t>l’ensemble des EG </a:t>
            </a:r>
            <a:r>
              <a:rPr lang="fr-FR" sz="1600" dirty="0" smtClean="0">
                <a:solidFill>
                  <a:srgbClr val="0070C0"/>
                </a:solidFill>
              </a:rPr>
              <a:t>participe à </a:t>
            </a:r>
            <a:r>
              <a:rPr lang="fr-FR" sz="1600" dirty="0">
                <a:solidFill>
                  <a:srgbClr val="0070C0"/>
                </a:solidFill>
              </a:rPr>
              <a:t>la </a:t>
            </a:r>
            <a:r>
              <a:rPr lang="fr-FR" sz="1600" dirty="0" err="1" smtClean="0">
                <a:solidFill>
                  <a:srgbClr val="0070C0"/>
                </a:solidFill>
              </a:rPr>
              <a:t>co</a:t>
            </a:r>
            <a:r>
              <a:rPr lang="fr-FR" sz="1600" dirty="0" smtClean="0">
                <a:solidFill>
                  <a:srgbClr val="0070C0"/>
                </a:solidFill>
              </a:rPr>
              <a:t>-intervention</a:t>
            </a:r>
            <a:r>
              <a:rPr lang="fr-FR" sz="1600" dirty="0">
                <a:solidFill>
                  <a:srgbClr val="0070C0"/>
                </a:solidFill>
              </a:rPr>
              <a:t>(français et maths plus ciblés)</a:t>
            </a:r>
          </a:p>
          <a:p>
            <a:r>
              <a:rPr lang="fr-FR" sz="1600" dirty="0" smtClean="0">
                <a:solidFill>
                  <a:srgbClr val="0070C0"/>
                </a:solidFill>
              </a:rPr>
              <a:t>et </a:t>
            </a:r>
            <a:r>
              <a:rPr lang="fr-FR" sz="1600" dirty="0">
                <a:solidFill>
                  <a:srgbClr val="0070C0"/>
                </a:solidFill>
              </a:rPr>
              <a:t>ou que ces heures abondent la création d’ateliers </a:t>
            </a:r>
            <a:r>
              <a:rPr lang="fr-FR" sz="1600" dirty="0" smtClean="0">
                <a:solidFill>
                  <a:srgbClr val="0070C0"/>
                </a:solidFill>
              </a:rPr>
              <a:t>notamment </a:t>
            </a:r>
            <a:r>
              <a:rPr lang="fr-FR" sz="1600" dirty="0">
                <a:solidFill>
                  <a:srgbClr val="0070C0"/>
                </a:solidFill>
              </a:rPr>
              <a:t>Philosophie et ou qu’elles abondent de </a:t>
            </a:r>
            <a:r>
              <a:rPr lang="fr-FR" sz="1600" dirty="0" smtClean="0">
                <a:solidFill>
                  <a:srgbClr val="0070C0"/>
                </a:solidFill>
              </a:rPr>
              <a:t>l’AP</a:t>
            </a:r>
            <a:endParaRPr lang="fr-FR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41580" y="614280"/>
            <a:ext cx="10950607" cy="355803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fr-FR" sz="16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BAISSE DRASTIQUE DU VOLUME DES HEURES ÉLÈVES</a:t>
            </a:r>
            <a:r>
              <a:rPr lang="fr-FR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: entre </a:t>
            </a:r>
            <a:r>
              <a:rPr lang="fr-FR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- 200 </a:t>
            </a:r>
            <a:r>
              <a:rPr lang="fr-FR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et </a:t>
            </a:r>
            <a:r>
              <a:rPr lang="fr-FR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- 100h </a:t>
            </a:r>
            <a:r>
              <a:rPr lang="fr-FR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 CAP, </a:t>
            </a:r>
            <a:r>
              <a:rPr lang="fr-FR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entre - 380 </a:t>
            </a:r>
            <a:r>
              <a:rPr lang="fr-FR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et </a:t>
            </a:r>
            <a:r>
              <a:rPr lang="fr-FR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- 296 </a:t>
            </a:r>
            <a:r>
              <a:rPr lang="fr-FR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 bac pro. </a:t>
            </a:r>
            <a:endParaRPr lang="fr-FR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 rot="21432240">
            <a:off x="1753679" y="5489028"/>
            <a:ext cx="9062113" cy="8826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sz="2400" b="1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APPAUVRISSEMENT DE LA FORMATION-SUPRESSION </a:t>
            </a:r>
            <a:r>
              <a:rPr lang="fr-FR" sz="2400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</a:t>
            </a:r>
            <a:r>
              <a:rPr lang="fr-FR" sz="2400" b="1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POSTES-CHANGEMENT </a:t>
            </a:r>
            <a:r>
              <a:rPr lang="fr-FR" sz="2400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DU METIER</a:t>
            </a:r>
            <a:endParaRPr lang="fr-FR" sz="2400" i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41579" y="980557"/>
            <a:ext cx="10950608" cy="355803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lvl="0">
              <a:lnSpc>
                <a:spcPct val="107000"/>
              </a:lnSpc>
              <a:spcAft>
                <a:spcPts val="0"/>
              </a:spcAft>
            </a:pPr>
            <a:r>
              <a:rPr lang="fr-FR" sz="16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BAISSE DU VOLUME DES HEURES PROFS</a:t>
            </a:r>
            <a:r>
              <a:rPr lang="fr-FR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en </a:t>
            </a:r>
            <a:r>
              <a:rPr lang="fr-FR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BAC PRO – 252 pour la grille « production » et -168 pour la grille « service »</a:t>
            </a:r>
          </a:p>
        </p:txBody>
      </p:sp>
      <p:sp>
        <p:nvSpPr>
          <p:cNvPr id="9" name="Rectangle 8"/>
          <p:cNvSpPr/>
          <p:nvPr/>
        </p:nvSpPr>
        <p:spPr>
          <a:xfrm>
            <a:off x="941579" y="1364581"/>
            <a:ext cx="10950608" cy="58477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fr-FR" sz="16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ATTAQUE CONTRE LES HEURES DISCIPLINAIRES</a:t>
            </a:r>
            <a:r>
              <a:rPr lang="fr-FR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: en BAC PRO pour la grille « production »  -113 pour les lettres, - 83 pour les maths, -13 pour LV1, -14h pour l’EPS</a:t>
            </a:r>
            <a:endParaRPr lang="fr-FR" sz="1600" dirty="0"/>
          </a:p>
        </p:txBody>
      </p:sp>
      <p:sp>
        <p:nvSpPr>
          <p:cNvPr id="10" name="Rectangle 9"/>
          <p:cNvSpPr/>
          <p:nvPr/>
        </p:nvSpPr>
        <p:spPr>
          <a:xfrm>
            <a:off x="941579" y="1956446"/>
            <a:ext cx="10950608" cy="619272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lvl="0">
              <a:lnSpc>
                <a:spcPct val="107000"/>
              </a:lnSpc>
              <a:spcAft>
                <a:spcPts val="0"/>
              </a:spcAft>
            </a:pPr>
            <a:r>
              <a:rPr lang="fr-FR" sz="16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 CHEF D’ŒUVRE</a:t>
            </a:r>
            <a:r>
              <a:rPr lang="fr-FR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fr-FR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fera </a:t>
            </a:r>
            <a:r>
              <a:rPr lang="fr-FR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l’objet d’un oral en terminale : en CAP 165h pour l’EP et 165 pour l’EG </a:t>
            </a:r>
            <a:r>
              <a:rPr lang="fr-FR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mais </a:t>
            </a:r>
            <a:r>
              <a:rPr lang="fr-FR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les heures ne sont pas attribuées aux disciplines. En Bac pro </a:t>
            </a:r>
            <a:r>
              <a:rPr lang="fr-FR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108h à partir de la première à répartir entre l’EP et l’EG. Concurrence entre les disciplines.</a:t>
            </a:r>
            <a:endParaRPr lang="fr-FR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41579" y="3965046"/>
            <a:ext cx="10950608" cy="1146211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L’AP</a:t>
            </a:r>
            <a:r>
              <a:rPr lang="fr-FR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: en CAP augmentation spectaculaire des heures d’AP (de 30 h à 192,5 heures) pour faire passer la pilule de la modularité (</a:t>
            </a:r>
            <a:r>
              <a:rPr lang="fr-FR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 action="ppaction://hlinkpres?slideindex=1&amp;slidetitle="/>
              </a:rPr>
              <a:t>cap en un, deux ou trois </a:t>
            </a:r>
            <a:r>
              <a:rPr lang="fr-FR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 action="ppaction://hlinkpres?slideindex=1&amp;slidetitle="/>
              </a:rPr>
              <a:t>ans</a:t>
            </a:r>
            <a:r>
              <a:rPr lang="fr-FR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modules en terminale bac). </a:t>
            </a:r>
            <a:r>
              <a:rPr lang="fr-FR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 Bac pro +55h d’AP dévolues à la consolidation des acquis, à l’insertion professionnelle ou à la poursuite d'études. L’orientation devient une des missions essentielles des </a:t>
            </a:r>
            <a:r>
              <a:rPr lang="fr-FR" sz="16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PP et des enseignants. </a:t>
            </a:r>
            <a:r>
              <a:rPr lang="fr-FR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Concurrence entre les disciplines</a:t>
            </a:r>
            <a:r>
              <a:rPr lang="fr-FR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fr-FR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3051" y="0"/>
            <a:ext cx="841438" cy="1443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0820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116" y="1100419"/>
            <a:ext cx="6575450" cy="4630662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2059705" y="513115"/>
            <a:ext cx="6278880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/>
              <a:t>VOLUME HORAIRE ELEVES 3 PREPA METIERS</a:t>
            </a:r>
            <a:endParaRPr lang="fr-FR" b="1" dirty="0"/>
          </a:p>
        </p:txBody>
      </p:sp>
      <p:sp>
        <p:nvSpPr>
          <p:cNvPr id="6" name="Ellipse 5"/>
          <p:cNvSpPr/>
          <p:nvPr/>
        </p:nvSpPr>
        <p:spPr>
          <a:xfrm>
            <a:off x="4231549" y="3700658"/>
            <a:ext cx="1302581" cy="38229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7" name="Connecteur droit avec flèche 6"/>
          <p:cNvCxnSpPr/>
          <p:nvPr/>
        </p:nvCxnSpPr>
        <p:spPr>
          <a:xfrm>
            <a:off x="5598059" y="3793485"/>
            <a:ext cx="2161914" cy="546814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ZoneTexte 8"/>
          <p:cNvSpPr txBox="1"/>
          <p:nvPr/>
        </p:nvSpPr>
        <p:spPr>
          <a:xfrm>
            <a:off x="8018283" y="4068495"/>
            <a:ext cx="174990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b="1" dirty="0" smtClean="0">
                <a:solidFill>
                  <a:srgbClr val="FF0000"/>
                </a:solidFill>
              </a:rPr>
              <a:t>Moins 1 heure</a:t>
            </a:r>
          </a:p>
          <a:p>
            <a:r>
              <a:rPr lang="fr-FR" sz="1200" b="1" dirty="0" smtClean="0">
                <a:solidFill>
                  <a:srgbClr val="FF0000"/>
                </a:solidFill>
              </a:rPr>
              <a:t>1 à 4 semaines de stage</a:t>
            </a:r>
          </a:p>
          <a:p>
            <a:r>
              <a:rPr lang="fr-FR" sz="1200" b="1" dirty="0" smtClean="0">
                <a:solidFill>
                  <a:srgbClr val="FF0000"/>
                </a:solidFill>
              </a:rPr>
              <a:t>et périodes d’immersion</a:t>
            </a:r>
          </a:p>
          <a:p>
            <a:r>
              <a:rPr lang="fr-FR" sz="1200" b="1" dirty="0" smtClean="0">
                <a:solidFill>
                  <a:srgbClr val="FF0000"/>
                </a:solidFill>
              </a:rPr>
              <a:t>séquence d’observation</a:t>
            </a:r>
          </a:p>
          <a:p>
            <a:endParaRPr lang="fr-FR" sz="1200" dirty="0">
              <a:solidFill>
                <a:srgbClr val="FF0000"/>
              </a:solidFill>
            </a:endParaRPr>
          </a:p>
        </p:txBody>
      </p:sp>
      <p:sp>
        <p:nvSpPr>
          <p:cNvPr id="14" name="Ellipse 13"/>
          <p:cNvSpPr/>
          <p:nvPr/>
        </p:nvSpPr>
        <p:spPr>
          <a:xfrm>
            <a:off x="4464870" y="3005653"/>
            <a:ext cx="712470" cy="263376"/>
          </a:xfrm>
          <a:prstGeom prst="ellipse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accent4">
                  <a:lumMod val="75000"/>
                </a:schemeClr>
              </a:solidFill>
            </a:endParaRPr>
          </a:p>
        </p:txBody>
      </p:sp>
      <p:cxnSp>
        <p:nvCxnSpPr>
          <p:cNvPr id="15" name="Connecteur droit avec flèche 14"/>
          <p:cNvCxnSpPr/>
          <p:nvPr/>
        </p:nvCxnSpPr>
        <p:spPr>
          <a:xfrm flipV="1">
            <a:off x="5332702" y="3085396"/>
            <a:ext cx="2689767" cy="36967"/>
          </a:xfrm>
          <a:prstGeom prst="straightConnector1">
            <a:avLst/>
          </a:prstGeom>
          <a:ln w="1905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ZoneTexte 15"/>
          <p:cNvSpPr txBox="1"/>
          <p:nvPr/>
        </p:nvSpPr>
        <p:spPr>
          <a:xfrm>
            <a:off x="8114452" y="2930069"/>
            <a:ext cx="108831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smtClean="0">
                <a:solidFill>
                  <a:schemeClr val="accent2">
                    <a:lumMod val="75000"/>
                  </a:schemeClr>
                </a:solidFill>
              </a:rPr>
              <a:t>Moins 1 heure</a:t>
            </a:r>
            <a:endParaRPr lang="fr-FR" sz="12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9" name="Ellipse 18"/>
          <p:cNvSpPr/>
          <p:nvPr/>
        </p:nvSpPr>
        <p:spPr>
          <a:xfrm>
            <a:off x="4464869" y="3258882"/>
            <a:ext cx="712471" cy="248017"/>
          </a:xfrm>
          <a:prstGeom prst="ellipse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0" name="Connecteur droit avec flèche 19"/>
          <p:cNvCxnSpPr/>
          <p:nvPr/>
        </p:nvCxnSpPr>
        <p:spPr>
          <a:xfrm>
            <a:off x="5365741" y="3415750"/>
            <a:ext cx="2656728" cy="7069"/>
          </a:xfrm>
          <a:prstGeom prst="straightConnector1">
            <a:avLst/>
          </a:prstGeom>
          <a:ln w="1905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ZoneTexte 20"/>
          <p:cNvSpPr txBox="1"/>
          <p:nvPr/>
        </p:nvSpPr>
        <p:spPr>
          <a:xfrm>
            <a:off x="8114452" y="3284320"/>
            <a:ext cx="8851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smtClean="0">
                <a:solidFill>
                  <a:schemeClr val="accent2">
                    <a:lumMod val="75000"/>
                  </a:schemeClr>
                </a:solidFill>
              </a:rPr>
              <a:t>Moins 1,5h</a:t>
            </a:r>
            <a:endParaRPr lang="fr-FR" sz="12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4" name="Ellipse 23"/>
          <p:cNvSpPr/>
          <p:nvPr/>
        </p:nvSpPr>
        <p:spPr>
          <a:xfrm>
            <a:off x="4425761" y="2479818"/>
            <a:ext cx="720268" cy="185346"/>
          </a:xfrm>
          <a:prstGeom prst="ellipse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25" name="Connecteur droit avec flèche 24"/>
          <p:cNvCxnSpPr/>
          <p:nvPr/>
        </p:nvCxnSpPr>
        <p:spPr>
          <a:xfrm flipV="1">
            <a:off x="5687855" y="2538419"/>
            <a:ext cx="2368805" cy="38779"/>
          </a:xfrm>
          <a:prstGeom prst="straightConnector1">
            <a:avLst/>
          </a:prstGeom>
          <a:ln w="1905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ZoneTexte 26"/>
          <p:cNvSpPr txBox="1"/>
          <p:nvPr/>
        </p:nvSpPr>
        <p:spPr>
          <a:xfrm>
            <a:off x="8114452" y="2388165"/>
            <a:ext cx="885179" cy="27699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fr-FR" sz="1200" dirty="0" smtClean="0">
                <a:solidFill>
                  <a:schemeClr val="accent2">
                    <a:lumMod val="75000"/>
                  </a:schemeClr>
                </a:solidFill>
              </a:rPr>
              <a:t>Moins 0,5h</a:t>
            </a:r>
            <a:endParaRPr lang="fr-FR" sz="12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8" name="ZoneTexte 27"/>
          <p:cNvSpPr txBox="1"/>
          <p:nvPr/>
        </p:nvSpPr>
        <p:spPr>
          <a:xfrm>
            <a:off x="2494027" y="5736000"/>
            <a:ext cx="53690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AU TOTAL – 2 HEURES PAR RAPPORT A </a:t>
            </a:r>
            <a:r>
              <a:rPr lang="fr-FR" dirty="0" smtClean="0">
                <a:hlinkClick r:id="rId4" action="ppaction://hlinksldjump"/>
              </a:rPr>
              <a:t>LA 3 PREPA-PRO</a:t>
            </a:r>
            <a:endParaRPr lang="fr-FR" dirty="0"/>
          </a:p>
        </p:txBody>
      </p:sp>
      <p:pic>
        <p:nvPicPr>
          <p:cNvPr id="26" name="Image 2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9715" y="0"/>
            <a:ext cx="1354774" cy="2323751"/>
          </a:xfrm>
          <a:prstGeom prst="rect">
            <a:avLst/>
          </a:prstGeom>
        </p:spPr>
      </p:pic>
      <p:sp>
        <p:nvSpPr>
          <p:cNvPr id="29" name="Ellipse 28"/>
          <p:cNvSpPr/>
          <p:nvPr/>
        </p:nvSpPr>
        <p:spPr>
          <a:xfrm>
            <a:off x="3603010" y="1962942"/>
            <a:ext cx="2084846" cy="517617"/>
          </a:xfrm>
          <a:prstGeom prst="ellipse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30" name="Connecteur droit avec flèche 29"/>
          <p:cNvCxnSpPr/>
          <p:nvPr/>
        </p:nvCxnSpPr>
        <p:spPr>
          <a:xfrm flipV="1">
            <a:off x="5689492" y="2038564"/>
            <a:ext cx="2373706" cy="129352"/>
          </a:xfrm>
          <a:prstGeom prst="straightConnector1">
            <a:avLst/>
          </a:prstGeom>
          <a:ln w="1905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ZoneTexte 30"/>
          <p:cNvSpPr txBox="1"/>
          <p:nvPr/>
        </p:nvSpPr>
        <p:spPr>
          <a:xfrm>
            <a:off x="8056660" y="1897191"/>
            <a:ext cx="1510863" cy="46166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fr-FR" sz="1200" dirty="0" smtClean="0">
                <a:solidFill>
                  <a:schemeClr val="accent1">
                    <a:lumMod val="75000"/>
                  </a:schemeClr>
                </a:solidFill>
              </a:rPr>
              <a:t>Plus 1h consolidation</a:t>
            </a:r>
          </a:p>
          <a:p>
            <a:r>
              <a:rPr lang="fr-FR" sz="1200" dirty="0" smtClean="0">
                <a:solidFill>
                  <a:schemeClr val="accent1">
                    <a:lumMod val="75000"/>
                  </a:schemeClr>
                </a:solidFill>
              </a:rPr>
              <a:t>= 2h profs</a:t>
            </a:r>
          </a:p>
        </p:txBody>
      </p:sp>
      <p:sp>
        <p:nvSpPr>
          <p:cNvPr id="38" name="Accolade fermante 37"/>
          <p:cNvSpPr/>
          <p:nvPr/>
        </p:nvSpPr>
        <p:spPr>
          <a:xfrm>
            <a:off x="9722885" y="1758863"/>
            <a:ext cx="441887" cy="1963167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" name="ZoneTexte 38"/>
          <p:cNvSpPr txBox="1"/>
          <p:nvPr/>
        </p:nvSpPr>
        <p:spPr>
          <a:xfrm>
            <a:off x="10164772" y="2249788"/>
            <a:ext cx="166385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Les fondamentaux </a:t>
            </a:r>
          </a:p>
          <a:p>
            <a:r>
              <a:rPr lang="fr-FR" sz="1400" dirty="0"/>
              <a:t>a</a:t>
            </a:r>
            <a:r>
              <a:rPr lang="fr-FR" sz="1400" dirty="0" smtClean="0"/>
              <a:t>u détriment </a:t>
            </a:r>
          </a:p>
          <a:p>
            <a:r>
              <a:rPr lang="fr-FR" sz="1400" dirty="0" smtClean="0"/>
              <a:t>de l’ouverture et de </a:t>
            </a:r>
          </a:p>
          <a:p>
            <a:r>
              <a:rPr lang="fr-FR" sz="1400" dirty="0" smtClean="0"/>
              <a:t>la culture</a:t>
            </a:r>
            <a:endParaRPr lang="fr-FR" sz="1400" dirty="0"/>
          </a:p>
        </p:txBody>
      </p:sp>
      <p:sp>
        <p:nvSpPr>
          <p:cNvPr id="41" name="Accolade fermante 40"/>
          <p:cNvSpPr/>
          <p:nvPr/>
        </p:nvSpPr>
        <p:spPr>
          <a:xfrm>
            <a:off x="9755043" y="3789855"/>
            <a:ext cx="441887" cy="2474468"/>
          </a:xfrm>
          <a:prstGeom prst="righ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2" name="ZoneTexte 41"/>
          <p:cNvSpPr txBox="1"/>
          <p:nvPr/>
        </p:nvSpPr>
        <p:spPr>
          <a:xfrm>
            <a:off x="10266088" y="4439060"/>
            <a:ext cx="1925912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Personnalisation du</a:t>
            </a:r>
          </a:p>
          <a:p>
            <a:r>
              <a:rPr lang="fr-FR" sz="1400" dirty="0"/>
              <a:t>p</a:t>
            </a:r>
            <a:r>
              <a:rPr lang="fr-FR" sz="1400" dirty="0" smtClean="0"/>
              <a:t>arcours de l’élève</a:t>
            </a:r>
          </a:p>
          <a:p>
            <a:r>
              <a:rPr lang="fr-FR" sz="1400" dirty="0" smtClean="0"/>
              <a:t>Entreprise formatrice</a:t>
            </a:r>
          </a:p>
          <a:p>
            <a:r>
              <a:rPr lang="fr-FR" sz="1400" dirty="0" smtClean="0"/>
              <a:t>Employabilité des profs </a:t>
            </a:r>
          </a:p>
          <a:p>
            <a:r>
              <a:rPr lang="fr-FR" sz="1400" dirty="0"/>
              <a:t>(</a:t>
            </a:r>
            <a:r>
              <a:rPr lang="fr-FR" sz="1400" dirty="0" smtClean="0"/>
              <a:t>orientation)</a:t>
            </a:r>
            <a:endParaRPr lang="fr-FR" sz="1400" dirty="0"/>
          </a:p>
        </p:txBody>
      </p:sp>
      <p:sp>
        <p:nvSpPr>
          <p:cNvPr id="32" name="Ellipse 31"/>
          <p:cNvSpPr/>
          <p:nvPr/>
        </p:nvSpPr>
        <p:spPr>
          <a:xfrm>
            <a:off x="4114507" y="4043325"/>
            <a:ext cx="1218196" cy="26119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33" name="Connecteur droit avec flèche 32"/>
          <p:cNvCxnSpPr/>
          <p:nvPr/>
        </p:nvCxnSpPr>
        <p:spPr>
          <a:xfrm>
            <a:off x="2935744" y="4682966"/>
            <a:ext cx="4953384" cy="68174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ZoneTexte 33"/>
          <p:cNvSpPr txBox="1"/>
          <p:nvPr/>
        </p:nvSpPr>
        <p:spPr>
          <a:xfrm>
            <a:off x="8001984" y="5006515"/>
            <a:ext cx="200875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b="1" smtClean="0">
                <a:solidFill>
                  <a:srgbClr val="FF0000"/>
                </a:solidFill>
              </a:rPr>
              <a:t>36h </a:t>
            </a:r>
            <a:r>
              <a:rPr lang="fr-FR" sz="1200" b="1" dirty="0" smtClean="0">
                <a:solidFill>
                  <a:srgbClr val="FF0000"/>
                </a:solidFill>
              </a:rPr>
              <a:t>annuelles</a:t>
            </a:r>
          </a:p>
          <a:p>
            <a:r>
              <a:rPr lang="fr-FR" sz="1200" b="1" dirty="0" smtClean="0">
                <a:solidFill>
                  <a:srgbClr val="FF0000"/>
                </a:solidFill>
              </a:rPr>
              <a:t>d’accompagnement à </a:t>
            </a:r>
          </a:p>
          <a:p>
            <a:r>
              <a:rPr lang="fr-FR" sz="1200" b="1" dirty="0" smtClean="0">
                <a:solidFill>
                  <a:srgbClr val="FF0000"/>
                </a:solidFill>
              </a:rPr>
              <a:t>l’orientation (Tous les</a:t>
            </a:r>
          </a:p>
          <a:p>
            <a:r>
              <a:rPr lang="fr-FR" sz="1200" b="1" dirty="0" smtClean="0">
                <a:solidFill>
                  <a:srgbClr val="FF0000"/>
                </a:solidFill>
              </a:rPr>
              <a:t>enseignements participent)</a:t>
            </a:r>
          </a:p>
          <a:p>
            <a:r>
              <a:rPr lang="fr-FR" sz="1200" b="1" dirty="0" smtClean="0">
                <a:solidFill>
                  <a:srgbClr val="FF0000"/>
                </a:solidFill>
              </a:rPr>
              <a:t>10h de vie de classe</a:t>
            </a:r>
          </a:p>
          <a:p>
            <a:r>
              <a:rPr lang="fr-FR" sz="1200" b="1" dirty="0" smtClean="0">
                <a:solidFill>
                  <a:srgbClr val="FF0000"/>
                </a:solidFill>
              </a:rPr>
              <a:t>PSC1, ASSR2 et certification</a:t>
            </a:r>
          </a:p>
          <a:p>
            <a:r>
              <a:rPr lang="fr-FR" sz="1200" b="1" dirty="0" smtClean="0">
                <a:solidFill>
                  <a:srgbClr val="FF0000"/>
                </a:solidFill>
              </a:rPr>
              <a:t>numérique</a:t>
            </a:r>
          </a:p>
          <a:p>
            <a:endParaRPr lang="fr-FR" sz="1200" dirty="0">
              <a:solidFill>
                <a:srgbClr val="FF0000"/>
              </a:solidFill>
            </a:endParaRPr>
          </a:p>
        </p:txBody>
      </p:sp>
      <p:cxnSp>
        <p:nvCxnSpPr>
          <p:cNvPr id="35" name="Connecteur droit avec flèche 34"/>
          <p:cNvCxnSpPr/>
          <p:nvPr/>
        </p:nvCxnSpPr>
        <p:spPr>
          <a:xfrm>
            <a:off x="5332702" y="4212013"/>
            <a:ext cx="2556426" cy="1062474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ZoneTexte 35"/>
          <p:cNvSpPr txBox="1"/>
          <p:nvPr/>
        </p:nvSpPr>
        <p:spPr>
          <a:xfrm>
            <a:off x="9099775" y="6447149"/>
            <a:ext cx="2728850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hlinkClick r:id="rId6" action="ppaction://hlinkfile"/>
              </a:rPr>
              <a:t>ARRETE</a:t>
            </a:r>
            <a:r>
              <a:rPr lang="fr-FR" b="1" dirty="0" smtClean="0"/>
              <a:t> 3 PREPA-METIER 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3595110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/>
      <p:bldP spid="14" grpId="0" animBg="1"/>
      <p:bldP spid="16" grpId="0"/>
      <p:bldP spid="19" grpId="0" animBg="1"/>
      <p:bldP spid="21" grpId="0"/>
      <p:bldP spid="24" grpId="0" animBg="1"/>
      <p:bldP spid="27" grpId="0"/>
      <p:bldP spid="28" grpId="0"/>
      <p:bldP spid="29" grpId="0" animBg="1"/>
      <p:bldP spid="31" grpId="0" animBg="1"/>
      <p:bldP spid="38" grpId="0" animBg="1"/>
      <p:bldP spid="39" grpId="0"/>
      <p:bldP spid="41" grpId="0" animBg="1"/>
      <p:bldP spid="42" grpId="0"/>
      <p:bldP spid="32" grpId="0" animBg="1"/>
      <p:bldP spid="3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8303" y="900027"/>
            <a:ext cx="8105631" cy="5731815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1556084" y="277631"/>
            <a:ext cx="8839200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/>
              <a:t>COMPARAISON TROSIEME 3 PREPA-PRO/3 PREPA METIERS</a:t>
            </a:r>
            <a:endParaRPr lang="fr-FR" sz="2400" b="1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2195" y="1"/>
            <a:ext cx="1262293" cy="2165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022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315723" y="-400504"/>
            <a:ext cx="5479639" cy="7749017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181033" y="221695"/>
            <a:ext cx="9775095" cy="83099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/>
              <a:t>VOLUME HORAIRE ELEVES CAP 55 SEMAINES D’ENSEIGNEMENT</a:t>
            </a:r>
          </a:p>
          <a:p>
            <a:pPr algn="ctr"/>
            <a:r>
              <a:rPr lang="fr-FR" sz="2400" b="1" dirty="0" smtClean="0"/>
              <a:t>14 SEMAINES DE PFMP ET 3 SEMAINES D’EXAMEN </a:t>
            </a:r>
            <a:endParaRPr lang="fr-FR" sz="2400" b="1" dirty="0"/>
          </a:p>
        </p:txBody>
      </p:sp>
      <p:sp>
        <p:nvSpPr>
          <p:cNvPr id="6" name="Ellipse 5"/>
          <p:cNvSpPr/>
          <p:nvPr/>
        </p:nvSpPr>
        <p:spPr>
          <a:xfrm>
            <a:off x="4312920" y="1943100"/>
            <a:ext cx="419100" cy="381000"/>
          </a:xfrm>
          <a:prstGeom prst="ellipse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8" name="Connecteur droit avec flèche 7"/>
          <p:cNvCxnSpPr/>
          <p:nvPr/>
        </p:nvCxnSpPr>
        <p:spPr>
          <a:xfrm flipV="1">
            <a:off x="4732020" y="1819062"/>
            <a:ext cx="3367074" cy="224155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ZoneTexte 8"/>
          <p:cNvSpPr txBox="1"/>
          <p:nvPr/>
        </p:nvSpPr>
        <p:spPr>
          <a:xfrm>
            <a:off x="8241030" y="1634377"/>
            <a:ext cx="27721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smtClean="0"/>
              <a:t>Horaire donnant droit au dédoublement</a:t>
            </a:r>
          </a:p>
          <a:p>
            <a:r>
              <a:rPr lang="fr-FR" sz="1200" dirty="0" smtClean="0"/>
              <a:t>de la dotation horaire professeur lorsque </a:t>
            </a:r>
          </a:p>
          <a:p>
            <a:r>
              <a:rPr lang="fr-FR" sz="1200" dirty="0" smtClean="0">
                <a:hlinkClick r:id="rId4" action="ppaction://hlinkfile"/>
              </a:rPr>
              <a:t>le seuil est atteint</a:t>
            </a:r>
            <a:r>
              <a:rPr lang="fr-FR" sz="1200" dirty="0" smtClean="0"/>
              <a:t>.</a:t>
            </a:r>
            <a:endParaRPr lang="fr-FR" sz="1200" dirty="0"/>
          </a:p>
        </p:txBody>
      </p:sp>
      <p:sp>
        <p:nvSpPr>
          <p:cNvPr id="11" name="Ellipse 10"/>
          <p:cNvSpPr/>
          <p:nvPr/>
        </p:nvSpPr>
        <p:spPr>
          <a:xfrm>
            <a:off x="2198039" y="2619375"/>
            <a:ext cx="419100" cy="381000"/>
          </a:xfrm>
          <a:prstGeom prst="ellipse">
            <a:avLst/>
          </a:prstGeom>
          <a:noFill/>
          <a:ln w="2857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llipse 11"/>
          <p:cNvSpPr/>
          <p:nvPr/>
        </p:nvSpPr>
        <p:spPr>
          <a:xfrm>
            <a:off x="3004132" y="2583292"/>
            <a:ext cx="419100" cy="381000"/>
          </a:xfrm>
          <a:prstGeom prst="ellipse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4" name="Connecteur droit avec flèche 13"/>
          <p:cNvCxnSpPr/>
          <p:nvPr/>
        </p:nvCxnSpPr>
        <p:spPr>
          <a:xfrm flipV="1">
            <a:off x="5385622" y="2809877"/>
            <a:ext cx="2746823" cy="9065"/>
          </a:xfrm>
          <a:prstGeom prst="straightConnector1">
            <a:avLst/>
          </a:prstGeom>
          <a:ln w="1905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ZoneTexte 15"/>
          <p:cNvSpPr txBox="1"/>
          <p:nvPr/>
        </p:nvSpPr>
        <p:spPr>
          <a:xfrm>
            <a:off x="8224341" y="2409415"/>
            <a:ext cx="319877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>
                <a:solidFill>
                  <a:srgbClr val="0070C0"/>
                </a:solidFill>
              </a:rPr>
              <a:t>CO-INTERVENTION : La dotation horaire professeur est égale au </a:t>
            </a:r>
          </a:p>
          <a:p>
            <a:r>
              <a:rPr lang="fr-FR" sz="1200" dirty="0">
                <a:solidFill>
                  <a:srgbClr val="0070C0"/>
                </a:solidFill>
              </a:rPr>
              <a:t>d</a:t>
            </a:r>
            <a:r>
              <a:rPr lang="fr-FR" sz="1200" dirty="0" smtClean="0">
                <a:solidFill>
                  <a:srgbClr val="0070C0"/>
                </a:solidFill>
              </a:rPr>
              <a:t>ouble du volume horaire élève</a:t>
            </a:r>
          </a:p>
          <a:p>
            <a:r>
              <a:rPr lang="fr-FR" sz="1200" dirty="0" smtClean="0">
                <a:solidFill>
                  <a:srgbClr val="0070C0"/>
                </a:solidFill>
              </a:rPr>
              <a:t>87h EP/43,5 Français/43,5 Maths.</a:t>
            </a:r>
          </a:p>
          <a:p>
            <a:r>
              <a:rPr lang="fr-FR" sz="1200" dirty="0" smtClean="0">
                <a:solidFill>
                  <a:srgbClr val="0070C0"/>
                </a:solidFill>
              </a:rPr>
              <a:t>78h EP/39 Français/39 Maths</a:t>
            </a:r>
            <a:endParaRPr lang="fr-FR" sz="1200" dirty="0">
              <a:solidFill>
                <a:srgbClr val="0070C0"/>
              </a:solidFill>
            </a:endParaRPr>
          </a:p>
        </p:txBody>
      </p:sp>
      <p:sp>
        <p:nvSpPr>
          <p:cNvPr id="18" name="Ellipse 17"/>
          <p:cNvSpPr/>
          <p:nvPr/>
        </p:nvSpPr>
        <p:spPr>
          <a:xfrm>
            <a:off x="3004132" y="2972337"/>
            <a:ext cx="432487" cy="117261"/>
          </a:xfrm>
          <a:prstGeom prst="ellipse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9" name="Ellipse 18"/>
          <p:cNvSpPr/>
          <p:nvPr/>
        </p:nvSpPr>
        <p:spPr>
          <a:xfrm>
            <a:off x="978055" y="2964291"/>
            <a:ext cx="772143" cy="173027"/>
          </a:xfrm>
          <a:prstGeom prst="ellipse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accent4">
                  <a:lumMod val="75000"/>
                </a:schemeClr>
              </a:solidFill>
            </a:endParaRPr>
          </a:p>
        </p:txBody>
      </p:sp>
      <p:cxnSp>
        <p:nvCxnSpPr>
          <p:cNvPr id="20" name="Connecteur droit avec flèche 19"/>
          <p:cNvCxnSpPr/>
          <p:nvPr/>
        </p:nvCxnSpPr>
        <p:spPr>
          <a:xfrm>
            <a:off x="5385622" y="3096523"/>
            <a:ext cx="2855408" cy="574293"/>
          </a:xfrm>
          <a:prstGeom prst="straightConnector1">
            <a:avLst/>
          </a:prstGeom>
          <a:ln w="1905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ZoneTexte 21"/>
          <p:cNvSpPr txBox="1"/>
          <p:nvPr/>
        </p:nvSpPr>
        <p:spPr>
          <a:xfrm>
            <a:off x="8241030" y="3392082"/>
            <a:ext cx="377449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smtClean="0">
                <a:solidFill>
                  <a:schemeClr val="accent4">
                    <a:lumMod val="75000"/>
                  </a:schemeClr>
                </a:solidFill>
                <a:hlinkClick r:id="rId5" action="ppaction://hlinkpres?slideindex=1&amp;slidetitle="/>
              </a:rPr>
              <a:t>CHEF D’ŒUVRE </a:t>
            </a:r>
            <a:r>
              <a:rPr lang="fr-FR" sz="1200" dirty="0" smtClean="0">
                <a:solidFill>
                  <a:schemeClr val="accent4">
                    <a:lumMod val="75000"/>
                  </a:schemeClr>
                </a:solidFill>
              </a:rPr>
              <a:t>: la </a:t>
            </a:r>
            <a:r>
              <a:rPr lang="fr-FR" sz="1200" dirty="0">
                <a:solidFill>
                  <a:schemeClr val="accent4">
                    <a:lumMod val="75000"/>
                  </a:schemeClr>
                </a:solidFill>
              </a:rPr>
              <a:t>dotation horaire professeur est égale </a:t>
            </a:r>
            <a:endParaRPr lang="fr-FR" sz="1200" dirty="0" smtClean="0">
              <a:solidFill>
                <a:schemeClr val="accent4">
                  <a:lumMod val="75000"/>
                </a:schemeClr>
              </a:solidFill>
            </a:endParaRPr>
          </a:p>
          <a:p>
            <a:r>
              <a:rPr lang="fr-FR" sz="1200" dirty="0" smtClean="0">
                <a:solidFill>
                  <a:schemeClr val="accent4">
                    <a:lumMod val="75000"/>
                  </a:schemeClr>
                </a:solidFill>
              </a:rPr>
              <a:t>au </a:t>
            </a:r>
            <a:r>
              <a:rPr lang="fr-FR" sz="1200" dirty="0">
                <a:solidFill>
                  <a:schemeClr val="accent4">
                    <a:lumMod val="75000"/>
                  </a:schemeClr>
                </a:solidFill>
              </a:rPr>
              <a:t>double du volume horaire </a:t>
            </a:r>
            <a:r>
              <a:rPr lang="fr-FR" sz="1200" dirty="0" smtClean="0">
                <a:solidFill>
                  <a:schemeClr val="accent4">
                    <a:lumMod val="75000"/>
                  </a:schemeClr>
                </a:solidFill>
              </a:rPr>
              <a:t>élève (ART6)</a:t>
            </a:r>
          </a:p>
          <a:p>
            <a:r>
              <a:rPr lang="fr-FR" sz="1200" dirty="0">
                <a:solidFill>
                  <a:schemeClr val="accent4">
                    <a:lumMod val="75000"/>
                  </a:schemeClr>
                </a:solidFill>
              </a:rPr>
              <a:t>Dédoublement dotation horaire professeur sans</a:t>
            </a:r>
          </a:p>
          <a:p>
            <a:r>
              <a:rPr lang="fr-FR" sz="1200" dirty="0">
                <a:solidFill>
                  <a:schemeClr val="accent4">
                    <a:lumMod val="75000"/>
                  </a:schemeClr>
                </a:solidFill>
              </a:rPr>
              <a:t>condition de seuil. Caractère pluridisciplinaire. </a:t>
            </a:r>
          </a:p>
          <a:p>
            <a:r>
              <a:rPr lang="fr-FR" sz="1200" dirty="0" smtClean="0">
                <a:solidFill>
                  <a:schemeClr val="accent4">
                    <a:lumMod val="75000"/>
                  </a:schemeClr>
                </a:solidFill>
              </a:rPr>
              <a:t>87h EP/87h EG non ciblées.</a:t>
            </a:r>
          </a:p>
          <a:p>
            <a:r>
              <a:rPr lang="fr-FR" sz="1200" dirty="0" smtClean="0">
                <a:solidFill>
                  <a:schemeClr val="accent4">
                    <a:lumMod val="75000"/>
                  </a:schemeClr>
                </a:solidFill>
              </a:rPr>
              <a:t>78 EP/78h </a:t>
            </a:r>
            <a:r>
              <a:rPr lang="fr-FR" sz="1200" dirty="0">
                <a:solidFill>
                  <a:schemeClr val="accent4">
                    <a:lumMod val="75000"/>
                  </a:schemeClr>
                </a:solidFill>
              </a:rPr>
              <a:t>EG non ciblées</a:t>
            </a:r>
            <a:r>
              <a:rPr lang="fr-FR" sz="1200" dirty="0" smtClean="0">
                <a:solidFill>
                  <a:schemeClr val="accent4">
                    <a:lumMod val="75000"/>
                  </a:schemeClr>
                </a:solidFill>
              </a:rPr>
              <a:t>.</a:t>
            </a:r>
          </a:p>
        </p:txBody>
      </p:sp>
      <p:sp>
        <p:nvSpPr>
          <p:cNvPr id="23" name="Ellipse 22"/>
          <p:cNvSpPr/>
          <p:nvPr/>
        </p:nvSpPr>
        <p:spPr>
          <a:xfrm>
            <a:off x="3695700" y="4471176"/>
            <a:ext cx="419100" cy="3810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Ellipse 23"/>
          <p:cNvSpPr/>
          <p:nvPr/>
        </p:nvSpPr>
        <p:spPr>
          <a:xfrm>
            <a:off x="556742" y="4488688"/>
            <a:ext cx="2386912" cy="28017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5" name="Connecteur droit avec flèche 24"/>
          <p:cNvCxnSpPr/>
          <p:nvPr/>
        </p:nvCxnSpPr>
        <p:spPr>
          <a:xfrm>
            <a:off x="6022553" y="4682794"/>
            <a:ext cx="2201534" cy="8607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ZoneTexte 26"/>
          <p:cNvSpPr txBox="1"/>
          <p:nvPr/>
        </p:nvSpPr>
        <p:spPr>
          <a:xfrm>
            <a:off x="8224087" y="4592411"/>
            <a:ext cx="400834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>
                <a:solidFill>
                  <a:srgbClr val="FF0000"/>
                </a:solidFill>
              </a:rPr>
              <a:t>Test de positionnement en première année (Français/Maths).</a:t>
            </a:r>
          </a:p>
          <a:p>
            <a:r>
              <a:rPr lang="fr-FR" sz="1200" dirty="0" smtClean="0">
                <a:solidFill>
                  <a:srgbClr val="FF0000"/>
                </a:solidFill>
              </a:rPr>
              <a:t>Dédoublement possible en fonction des besoins des élèves.</a:t>
            </a:r>
          </a:p>
          <a:p>
            <a:r>
              <a:rPr lang="fr-FR" sz="1200" dirty="0" smtClean="0">
                <a:solidFill>
                  <a:srgbClr val="FF0000"/>
                </a:solidFill>
              </a:rPr>
              <a:t>Contenu de l’AP: CONSOLIDATION des acquis et ORIENTATION</a:t>
            </a:r>
          </a:p>
          <a:p>
            <a:endParaRPr lang="fr-FR" sz="1200" dirty="0">
              <a:solidFill>
                <a:srgbClr val="FF0000"/>
              </a:solidFill>
            </a:endParaRPr>
          </a:p>
        </p:txBody>
      </p:sp>
      <p:sp>
        <p:nvSpPr>
          <p:cNvPr id="26" name="Ellipse 25"/>
          <p:cNvSpPr/>
          <p:nvPr/>
        </p:nvSpPr>
        <p:spPr>
          <a:xfrm>
            <a:off x="2982310" y="4401911"/>
            <a:ext cx="419100" cy="3810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8" name="Image 2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3269" y="1"/>
            <a:ext cx="1191219" cy="2043216"/>
          </a:xfrm>
          <a:prstGeom prst="rect">
            <a:avLst/>
          </a:prstGeom>
        </p:spPr>
      </p:pic>
      <p:sp>
        <p:nvSpPr>
          <p:cNvPr id="29" name="Ellipse 28"/>
          <p:cNvSpPr/>
          <p:nvPr/>
        </p:nvSpPr>
        <p:spPr>
          <a:xfrm>
            <a:off x="6025904" y="1931139"/>
            <a:ext cx="714529" cy="381000"/>
          </a:xfrm>
          <a:prstGeom prst="ellipse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30" name="Connecteur droit avec flèche 29"/>
          <p:cNvCxnSpPr/>
          <p:nvPr/>
        </p:nvCxnSpPr>
        <p:spPr>
          <a:xfrm flipV="1">
            <a:off x="6818811" y="1971463"/>
            <a:ext cx="1432683" cy="144720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Ellipse 30"/>
          <p:cNvSpPr/>
          <p:nvPr/>
        </p:nvSpPr>
        <p:spPr>
          <a:xfrm>
            <a:off x="4885200" y="2591337"/>
            <a:ext cx="419100" cy="381000"/>
          </a:xfrm>
          <a:prstGeom prst="ellipse">
            <a:avLst/>
          </a:prstGeom>
          <a:noFill/>
          <a:ln w="2857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Ellipse 31"/>
          <p:cNvSpPr/>
          <p:nvPr/>
        </p:nvSpPr>
        <p:spPr>
          <a:xfrm>
            <a:off x="4864192" y="2978068"/>
            <a:ext cx="432487" cy="117261"/>
          </a:xfrm>
          <a:prstGeom prst="ellipse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3" name="Ellipse 32"/>
          <p:cNvSpPr/>
          <p:nvPr/>
        </p:nvSpPr>
        <p:spPr>
          <a:xfrm>
            <a:off x="4886410" y="4401911"/>
            <a:ext cx="419100" cy="3810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Ellipse 33"/>
          <p:cNvSpPr/>
          <p:nvPr/>
        </p:nvSpPr>
        <p:spPr>
          <a:xfrm>
            <a:off x="5515060" y="4401911"/>
            <a:ext cx="419100" cy="3810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/>
          <p:cNvSpPr txBox="1"/>
          <p:nvPr/>
        </p:nvSpPr>
        <p:spPr>
          <a:xfrm>
            <a:off x="8694270" y="6029158"/>
            <a:ext cx="2728850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hlinkClick r:id="rId4" action="ppaction://hlinkfile"/>
              </a:rPr>
              <a:t>ARRETE</a:t>
            </a:r>
            <a:r>
              <a:rPr lang="fr-FR" b="1" dirty="0" smtClean="0"/>
              <a:t> GRILLE CAP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3155462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/>
      <p:bldP spid="11" grpId="0" animBg="1"/>
      <p:bldP spid="12" grpId="0" animBg="1"/>
      <p:bldP spid="16" grpId="0"/>
      <p:bldP spid="18" grpId="0" animBg="1"/>
      <p:bldP spid="19" grpId="0" animBg="1"/>
      <p:bldP spid="22" grpId="0"/>
      <p:bldP spid="23" grpId="0" animBg="1"/>
      <p:bldP spid="24" grpId="0" animBg="1"/>
      <p:bldP spid="27" grpId="0"/>
      <p:bldP spid="26" grpId="0" animBg="1"/>
      <p:bldP spid="29" grpId="0" animBg="1"/>
      <p:bldP spid="31" grpId="0" animBg="1"/>
      <p:bldP spid="32" grpId="0" animBg="1"/>
      <p:bldP spid="33" grpId="0" animBg="1"/>
      <p:bldP spid="3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61875"/>
            <a:ext cx="8744300" cy="6183442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2013124" y="269245"/>
            <a:ext cx="7735643" cy="83099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fr-FR" sz="2400" b="1" dirty="0"/>
              <a:t>GRILLES HEBDOMADAIRES CAP 14 SEMAINES DE </a:t>
            </a:r>
            <a:r>
              <a:rPr lang="fr-FR" sz="2400" b="1" dirty="0" smtClean="0"/>
              <a:t>PFMP</a:t>
            </a:r>
          </a:p>
          <a:p>
            <a:pPr algn="ctr"/>
            <a:r>
              <a:rPr lang="fr-FR" sz="2400" b="1" dirty="0"/>
              <a:t>(Référence 55 semaines + 14 PFMP + 3 semaines d’examen</a:t>
            </a:r>
            <a:r>
              <a:rPr lang="fr-FR" sz="2400" b="1" dirty="0" smtClean="0"/>
              <a:t>)</a:t>
            </a:r>
            <a:endParaRPr lang="fr-FR" sz="2400" dirty="0"/>
          </a:p>
        </p:txBody>
      </p:sp>
      <p:sp>
        <p:nvSpPr>
          <p:cNvPr id="4" name="ZoneTexte 3"/>
          <p:cNvSpPr txBox="1"/>
          <p:nvPr/>
        </p:nvSpPr>
        <p:spPr>
          <a:xfrm>
            <a:off x="8362714" y="2096123"/>
            <a:ext cx="29998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/>
              <a:t>GROUPE : </a:t>
            </a:r>
          </a:p>
          <a:p>
            <a:r>
              <a:rPr lang="fr-FR" sz="1200" dirty="0" smtClean="0"/>
              <a:t>Horaire donnant droit au dédoublement</a:t>
            </a:r>
          </a:p>
          <a:p>
            <a:r>
              <a:rPr lang="fr-FR" sz="1200" dirty="0" smtClean="0"/>
              <a:t>de la dotation horaire professeur lorsque </a:t>
            </a:r>
          </a:p>
          <a:p>
            <a:r>
              <a:rPr lang="fr-FR" sz="1200" dirty="0" smtClean="0"/>
              <a:t>le seuil est atteint.</a:t>
            </a:r>
            <a:endParaRPr lang="fr-FR" sz="1200" dirty="0"/>
          </a:p>
        </p:txBody>
      </p:sp>
      <p:sp>
        <p:nvSpPr>
          <p:cNvPr id="5" name="ZoneTexte 4"/>
          <p:cNvSpPr txBox="1"/>
          <p:nvPr/>
        </p:nvSpPr>
        <p:spPr>
          <a:xfrm>
            <a:off x="8362714" y="2927120"/>
            <a:ext cx="288713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smtClean="0">
                <a:solidFill>
                  <a:schemeClr val="accent1">
                    <a:lumMod val="75000"/>
                  </a:schemeClr>
                </a:solidFill>
              </a:rPr>
              <a:t>La dotation horaire professeur est égale au </a:t>
            </a:r>
          </a:p>
          <a:p>
            <a:r>
              <a:rPr lang="fr-FR" sz="1200" dirty="0">
                <a:solidFill>
                  <a:schemeClr val="accent1">
                    <a:lumMod val="75000"/>
                  </a:schemeClr>
                </a:solidFill>
              </a:rPr>
              <a:t>d</a:t>
            </a:r>
            <a:r>
              <a:rPr lang="fr-FR" sz="1200" dirty="0" smtClean="0">
                <a:solidFill>
                  <a:schemeClr val="accent1">
                    <a:lumMod val="75000"/>
                  </a:schemeClr>
                </a:solidFill>
              </a:rPr>
              <a:t>ouble du volume horaire élève:</a:t>
            </a:r>
          </a:p>
          <a:p>
            <a:r>
              <a:rPr lang="fr-FR" sz="1200" dirty="0" smtClean="0">
                <a:solidFill>
                  <a:schemeClr val="accent1">
                    <a:lumMod val="75000"/>
                  </a:schemeClr>
                </a:solidFill>
              </a:rPr>
              <a:t>87h EP/43,5 Français/43,5 Maths.</a:t>
            </a:r>
          </a:p>
          <a:p>
            <a:r>
              <a:rPr lang="fr-FR" sz="1200" dirty="0" smtClean="0">
                <a:solidFill>
                  <a:schemeClr val="accent1">
                    <a:lumMod val="75000"/>
                  </a:schemeClr>
                </a:solidFill>
              </a:rPr>
              <a:t>78h EP/39 Français/39 Maths</a:t>
            </a:r>
            <a:endParaRPr lang="fr-FR" sz="1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8362714" y="3712143"/>
            <a:ext cx="3182090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>
                <a:solidFill>
                  <a:schemeClr val="accent4">
                    <a:lumMod val="75000"/>
                  </a:schemeClr>
                </a:solidFill>
              </a:rPr>
              <a:t>La dotation horaire professeur est égale </a:t>
            </a:r>
          </a:p>
          <a:p>
            <a:r>
              <a:rPr lang="fr-FR" sz="1200" dirty="0">
                <a:solidFill>
                  <a:schemeClr val="accent4">
                    <a:lumMod val="75000"/>
                  </a:schemeClr>
                </a:solidFill>
              </a:rPr>
              <a:t>au double du volume horaire </a:t>
            </a:r>
            <a:r>
              <a:rPr lang="fr-FR" sz="1200" dirty="0" smtClean="0">
                <a:solidFill>
                  <a:schemeClr val="accent4">
                    <a:lumMod val="75000"/>
                  </a:schemeClr>
                </a:solidFill>
              </a:rPr>
              <a:t>élève</a:t>
            </a:r>
          </a:p>
          <a:p>
            <a:r>
              <a:rPr lang="fr-FR" sz="1200" dirty="0">
                <a:solidFill>
                  <a:schemeClr val="accent4">
                    <a:lumMod val="75000"/>
                  </a:schemeClr>
                </a:solidFill>
              </a:rPr>
              <a:t>Dédoublement dotation horaire professeur sans</a:t>
            </a:r>
          </a:p>
          <a:p>
            <a:r>
              <a:rPr lang="fr-FR" sz="1200" dirty="0">
                <a:solidFill>
                  <a:schemeClr val="accent4">
                    <a:lumMod val="75000"/>
                  </a:schemeClr>
                </a:solidFill>
              </a:rPr>
              <a:t>condition de seuil</a:t>
            </a:r>
          </a:p>
          <a:p>
            <a:r>
              <a:rPr lang="fr-FR" sz="1200" dirty="0" smtClean="0">
                <a:solidFill>
                  <a:schemeClr val="accent4">
                    <a:lumMod val="75000"/>
                  </a:schemeClr>
                </a:solidFill>
              </a:rPr>
              <a:t>87 EP/87 EG non ciblées.</a:t>
            </a:r>
          </a:p>
          <a:p>
            <a:r>
              <a:rPr lang="fr-FR" sz="1200" dirty="0" smtClean="0">
                <a:solidFill>
                  <a:schemeClr val="accent4">
                    <a:lumMod val="75000"/>
                  </a:schemeClr>
                </a:solidFill>
              </a:rPr>
              <a:t>78 EP/78 EG non ciblés</a:t>
            </a:r>
          </a:p>
          <a:p>
            <a:r>
              <a:rPr lang="fr-FR" sz="1200" dirty="0" smtClean="0">
                <a:solidFill>
                  <a:schemeClr val="accent4">
                    <a:lumMod val="75000"/>
                  </a:schemeClr>
                </a:solidFill>
              </a:rPr>
              <a:t>Caractère pluridisciplinaire. </a:t>
            </a:r>
            <a:endParaRPr lang="fr-FR" sz="12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8365540" y="5158771"/>
            <a:ext cx="402450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>
                <a:solidFill>
                  <a:srgbClr val="FF0000"/>
                </a:solidFill>
              </a:rPr>
              <a:t>Test de positionnement en première année (Français/Maths).</a:t>
            </a:r>
          </a:p>
          <a:p>
            <a:r>
              <a:rPr lang="fr-FR" sz="1200" dirty="0">
                <a:solidFill>
                  <a:srgbClr val="FF0000"/>
                </a:solidFill>
              </a:rPr>
              <a:t>Dédoublement possible en fonction des besoins des élèves.</a:t>
            </a:r>
          </a:p>
          <a:p>
            <a:r>
              <a:rPr lang="fr-FR" sz="1200" dirty="0">
                <a:solidFill>
                  <a:srgbClr val="FF0000"/>
                </a:solidFill>
              </a:rPr>
              <a:t>Contenu de l’AP: CONSOLIDATION des acquis et ORIENTATION</a:t>
            </a:r>
          </a:p>
          <a:p>
            <a:endParaRPr lang="fr-FR" sz="1200" dirty="0">
              <a:solidFill>
                <a:srgbClr val="FF0000"/>
              </a:solidFill>
            </a:endParaRPr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9715" y="0"/>
            <a:ext cx="1354774" cy="2323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984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2714" y="-2152191"/>
            <a:ext cx="6175948" cy="8733703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757018" y="88235"/>
            <a:ext cx="10335673" cy="70788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smtClean="0"/>
              <a:t>VOLUME HORAIRE ELEVES BAC PRO 84 SEMAINES D’ENSEIGNEMENT</a:t>
            </a:r>
          </a:p>
          <a:p>
            <a:pPr algn="ctr"/>
            <a:r>
              <a:rPr lang="fr-FR" sz="2000" b="1" dirty="0" smtClean="0"/>
              <a:t>22 SEMAINES DE PFMP ET 2 SEMAINES D’EXAMEN </a:t>
            </a:r>
            <a:endParaRPr lang="fr-FR" sz="2000" b="1" dirty="0"/>
          </a:p>
        </p:txBody>
      </p:sp>
      <p:sp>
        <p:nvSpPr>
          <p:cNvPr id="12" name="Ellipse 11"/>
          <p:cNvSpPr/>
          <p:nvPr/>
        </p:nvSpPr>
        <p:spPr>
          <a:xfrm>
            <a:off x="3006919" y="1562896"/>
            <a:ext cx="419100" cy="381000"/>
          </a:xfrm>
          <a:prstGeom prst="ellipse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4" name="Connecteur droit avec flèche 13"/>
          <p:cNvCxnSpPr/>
          <p:nvPr/>
        </p:nvCxnSpPr>
        <p:spPr>
          <a:xfrm flipV="1">
            <a:off x="5508812" y="1648575"/>
            <a:ext cx="748932" cy="74736"/>
          </a:xfrm>
          <a:prstGeom prst="straightConnector1">
            <a:avLst/>
          </a:prstGeom>
          <a:ln w="1905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ZoneTexte 15"/>
          <p:cNvSpPr txBox="1"/>
          <p:nvPr/>
        </p:nvSpPr>
        <p:spPr>
          <a:xfrm>
            <a:off x="6487427" y="961967"/>
            <a:ext cx="469705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>
                <a:solidFill>
                  <a:srgbClr val="0070C0"/>
                </a:solidFill>
              </a:rPr>
              <a:t>CO-INTERVENTION </a:t>
            </a:r>
            <a:r>
              <a:rPr lang="fr-FR" sz="1200" dirty="0" smtClean="0">
                <a:solidFill>
                  <a:srgbClr val="0070C0"/>
                </a:solidFill>
              </a:rPr>
              <a:t>: La dotation horaire professeur est égale au </a:t>
            </a:r>
          </a:p>
          <a:p>
            <a:r>
              <a:rPr lang="fr-FR" sz="1200" dirty="0">
                <a:solidFill>
                  <a:srgbClr val="0070C0"/>
                </a:solidFill>
              </a:rPr>
              <a:t>d</a:t>
            </a:r>
            <a:r>
              <a:rPr lang="fr-FR" sz="1200" dirty="0" smtClean="0">
                <a:solidFill>
                  <a:srgbClr val="0070C0"/>
                </a:solidFill>
              </a:rPr>
              <a:t>ouble du volume horaire élève:</a:t>
            </a:r>
          </a:p>
          <a:p>
            <a:r>
              <a:rPr lang="fr-FR" sz="1200" dirty="0" smtClean="0">
                <a:solidFill>
                  <a:srgbClr val="0070C0"/>
                </a:solidFill>
              </a:rPr>
              <a:t>En seconde 60h EP/30 Français/30 Maths.</a:t>
            </a:r>
          </a:p>
          <a:p>
            <a:r>
              <a:rPr lang="fr-FR" sz="1200" dirty="0" smtClean="0">
                <a:solidFill>
                  <a:srgbClr val="0070C0"/>
                </a:solidFill>
              </a:rPr>
              <a:t>En première 42h EP/28h Français/14h Maths.</a:t>
            </a:r>
          </a:p>
          <a:p>
            <a:r>
              <a:rPr lang="fr-FR" sz="1200" dirty="0" smtClean="0">
                <a:solidFill>
                  <a:srgbClr val="0070C0"/>
                </a:solidFill>
              </a:rPr>
              <a:t>En terminale 26h </a:t>
            </a:r>
            <a:r>
              <a:rPr lang="fr-FR" sz="1200" dirty="0">
                <a:solidFill>
                  <a:srgbClr val="0070C0"/>
                </a:solidFill>
              </a:rPr>
              <a:t>EP/26h EG(français et maths </a:t>
            </a:r>
            <a:r>
              <a:rPr lang="fr-FR" sz="1200" b="1" dirty="0" smtClean="0">
                <a:solidFill>
                  <a:srgbClr val="0070C0"/>
                </a:solidFill>
              </a:rPr>
              <a:t>plus ciblés)</a:t>
            </a:r>
          </a:p>
          <a:p>
            <a:r>
              <a:rPr lang="fr-FR" sz="1200" b="1" dirty="0" smtClean="0">
                <a:solidFill>
                  <a:srgbClr val="0070C0"/>
                </a:solidFill>
              </a:rPr>
              <a:t>ATTENTION</a:t>
            </a:r>
            <a:r>
              <a:rPr lang="fr-FR" sz="1200" dirty="0" smtClean="0">
                <a:solidFill>
                  <a:srgbClr val="0070C0"/>
                </a:solidFill>
              </a:rPr>
              <a:t> : possibilité en Terminale que l’ensemble des EG participe</a:t>
            </a:r>
          </a:p>
          <a:p>
            <a:r>
              <a:rPr lang="fr-FR" sz="1200" dirty="0" smtClean="0">
                <a:solidFill>
                  <a:srgbClr val="0070C0"/>
                </a:solidFill>
              </a:rPr>
              <a:t>à la </a:t>
            </a:r>
            <a:r>
              <a:rPr lang="fr-FR" sz="1200" dirty="0" err="1" smtClean="0">
                <a:solidFill>
                  <a:srgbClr val="0070C0"/>
                </a:solidFill>
              </a:rPr>
              <a:t>co</a:t>
            </a:r>
            <a:r>
              <a:rPr lang="fr-FR" sz="1200" dirty="0" smtClean="0">
                <a:solidFill>
                  <a:srgbClr val="0070C0"/>
                </a:solidFill>
              </a:rPr>
              <a:t>-intervention et ou que ces heures abondent la création d’ateliers </a:t>
            </a:r>
          </a:p>
          <a:p>
            <a:r>
              <a:rPr lang="fr-FR" sz="1200" dirty="0" smtClean="0">
                <a:solidFill>
                  <a:srgbClr val="0070C0"/>
                </a:solidFill>
              </a:rPr>
              <a:t>notamment Philosophie et ou qu’elles abondent de l’AP</a:t>
            </a:r>
            <a:endParaRPr lang="fr-FR" sz="1200" dirty="0">
              <a:solidFill>
                <a:srgbClr val="0070C0"/>
              </a:solidFill>
            </a:endParaRPr>
          </a:p>
        </p:txBody>
      </p:sp>
      <p:sp>
        <p:nvSpPr>
          <p:cNvPr id="18" name="Ellipse 17"/>
          <p:cNvSpPr/>
          <p:nvPr/>
        </p:nvSpPr>
        <p:spPr>
          <a:xfrm>
            <a:off x="3626211" y="2001956"/>
            <a:ext cx="432487" cy="212704"/>
          </a:xfrm>
          <a:prstGeom prst="ellipse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9" name="Ellipse 18"/>
          <p:cNvSpPr/>
          <p:nvPr/>
        </p:nvSpPr>
        <p:spPr>
          <a:xfrm>
            <a:off x="217409" y="2002761"/>
            <a:ext cx="1079218" cy="232170"/>
          </a:xfrm>
          <a:prstGeom prst="ellipse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accent4">
                  <a:lumMod val="75000"/>
                </a:schemeClr>
              </a:solidFill>
            </a:endParaRPr>
          </a:p>
        </p:txBody>
      </p:sp>
      <p:cxnSp>
        <p:nvCxnSpPr>
          <p:cNvPr id="20" name="Connecteur droit avec flèche 19"/>
          <p:cNvCxnSpPr/>
          <p:nvPr/>
        </p:nvCxnSpPr>
        <p:spPr>
          <a:xfrm>
            <a:off x="5508812" y="2133917"/>
            <a:ext cx="766003" cy="626106"/>
          </a:xfrm>
          <a:prstGeom prst="straightConnector1">
            <a:avLst/>
          </a:prstGeom>
          <a:ln w="1905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ZoneTexte 21"/>
          <p:cNvSpPr txBox="1"/>
          <p:nvPr/>
        </p:nvSpPr>
        <p:spPr>
          <a:xfrm>
            <a:off x="6464244" y="2480056"/>
            <a:ext cx="462844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smtClean="0">
                <a:solidFill>
                  <a:schemeClr val="accent4">
                    <a:lumMod val="75000"/>
                  </a:schemeClr>
                </a:solidFill>
                <a:hlinkClick r:id="rId4" action="ppaction://hlinkpres?slideindex=1&amp;slidetitle="/>
              </a:rPr>
              <a:t>CHEF D’ŒUVRE </a:t>
            </a:r>
            <a:r>
              <a:rPr lang="fr-FR" sz="1200" dirty="0" smtClean="0">
                <a:solidFill>
                  <a:schemeClr val="accent4">
                    <a:lumMod val="75000"/>
                  </a:schemeClr>
                </a:solidFill>
              </a:rPr>
              <a:t>: horaire non dédoublé contrairement au CAP.</a:t>
            </a:r>
          </a:p>
          <a:p>
            <a:r>
              <a:rPr lang="fr-FR" sz="1200" dirty="0" smtClean="0">
                <a:solidFill>
                  <a:schemeClr val="accent4">
                    <a:lumMod val="75000"/>
                  </a:schemeClr>
                </a:solidFill>
              </a:rPr>
              <a:t>Or </a:t>
            </a:r>
            <a:r>
              <a:rPr lang="fr-FR" sz="1200" dirty="0">
                <a:solidFill>
                  <a:schemeClr val="accent4">
                    <a:lumMod val="75000"/>
                  </a:schemeClr>
                </a:solidFill>
              </a:rPr>
              <a:t>c</a:t>
            </a:r>
            <a:r>
              <a:rPr lang="fr-FR" sz="1200" dirty="0" smtClean="0">
                <a:solidFill>
                  <a:schemeClr val="accent4">
                    <a:lumMod val="75000"/>
                  </a:schemeClr>
                </a:solidFill>
              </a:rPr>
              <a:t>aractère pluridisciplinaire (ART 4). Horaires pas réservés à l’EP mais</a:t>
            </a:r>
          </a:p>
          <a:p>
            <a:r>
              <a:rPr lang="fr-FR" sz="1200" dirty="0" smtClean="0">
                <a:solidFill>
                  <a:schemeClr val="accent4">
                    <a:lumMod val="75000"/>
                  </a:schemeClr>
                </a:solidFill>
              </a:rPr>
              <a:t>à répartir avec l’EG.</a:t>
            </a:r>
          </a:p>
          <a:p>
            <a:r>
              <a:rPr lang="fr-FR" sz="1200" dirty="0" smtClean="0">
                <a:solidFill>
                  <a:schemeClr val="accent4">
                    <a:lumMod val="75000"/>
                  </a:schemeClr>
                </a:solidFill>
              </a:rPr>
              <a:t>Pas en seconde, apparition en première </a:t>
            </a:r>
            <a:endParaRPr lang="fr-FR" sz="12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23" name="Ellipse 22"/>
          <p:cNvSpPr/>
          <p:nvPr/>
        </p:nvSpPr>
        <p:spPr>
          <a:xfrm>
            <a:off x="2991402" y="4214628"/>
            <a:ext cx="419100" cy="3810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Ellipse 23"/>
          <p:cNvSpPr/>
          <p:nvPr/>
        </p:nvSpPr>
        <p:spPr>
          <a:xfrm>
            <a:off x="382117" y="4299386"/>
            <a:ext cx="2386912" cy="28017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5" name="Connecteur droit avec flèche 24"/>
          <p:cNvCxnSpPr/>
          <p:nvPr/>
        </p:nvCxnSpPr>
        <p:spPr>
          <a:xfrm flipV="1">
            <a:off x="5436289" y="4288468"/>
            <a:ext cx="933890" cy="105741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ZoneTexte 26"/>
          <p:cNvSpPr txBox="1"/>
          <p:nvPr/>
        </p:nvSpPr>
        <p:spPr>
          <a:xfrm>
            <a:off x="6459975" y="3685256"/>
            <a:ext cx="527614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>
                <a:solidFill>
                  <a:srgbClr val="FF0000"/>
                </a:solidFill>
              </a:rPr>
              <a:t>Test de positionnement en première année (Français/Maths).</a:t>
            </a:r>
          </a:p>
          <a:p>
            <a:r>
              <a:rPr lang="fr-FR" sz="1200" dirty="0" smtClean="0">
                <a:solidFill>
                  <a:srgbClr val="FF0000"/>
                </a:solidFill>
              </a:rPr>
              <a:t>Contenu de l’AP: </a:t>
            </a:r>
            <a:r>
              <a:rPr lang="fr-FR" sz="1200" b="1" dirty="0" smtClean="0"/>
              <a:t>ORIENTATION</a:t>
            </a:r>
          </a:p>
          <a:p>
            <a:r>
              <a:rPr lang="fr-FR" sz="1200" dirty="0" smtClean="0">
                <a:solidFill>
                  <a:srgbClr val="FF0000"/>
                </a:solidFill>
              </a:rPr>
              <a:t>o </a:t>
            </a:r>
            <a:r>
              <a:rPr lang="fr-FR" sz="1200" dirty="0">
                <a:solidFill>
                  <a:srgbClr val="FF0000"/>
                </a:solidFill>
              </a:rPr>
              <a:t>en 2de, </a:t>
            </a:r>
            <a:r>
              <a:rPr lang="fr-FR" sz="1200" dirty="0" smtClean="0">
                <a:solidFill>
                  <a:srgbClr val="FF0000"/>
                </a:solidFill>
              </a:rPr>
              <a:t>CONSOLIDER </a:t>
            </a:r>
            <a:r>
              <a:rPr lang="fr-FR" sz="1200" dirty="0">
                <a:solidFill>
                  <a:srgbClr val="FF0000"/>
                </a:solidFill>
              </a:rPr>
              <a:t>ses acquis en fonction de ses besoins à l’issue du test de positionnement et de conforter ou de déterminer son choix de spécialisation ; </a:t>
            </a:r>
          </a:p>
          <a:p>
            <a:r>
              <a:rPr lang="fr-FR" sz="1200" dirty="0">
                <a:solidFill>
                  <a:srgbClr val="FF0000"/>
                </a:solidFill>
              </a:rPr>
              <a:t>o en 1ère, de poursuivre la </a:t>
            </a:r>
            <a:r>
              <a:rPr lang="fr-FR" sz="1200" dirty="0" smtClean="0">
                <a:solidFill>
                  <a:srgbClr val="FF0000"/>
                </a:solidFill>
              </a:rPr>
              <a:t>CONSTRUCTION </a:t>
            </a:r>
            <a:r>
              <a:rPr lang="fr-FR" sz="1200" dirty="0">
                <a:solidFill>
                  <a:srgbClr val="FF0000"/>
                </a:solidFill>
              </a:rPr>
              <a:t>de son projet ; </a:t>
            </a:r>
          </a:p>
          <a:p>
            <a:r>
              <a:rPr lang="fr-FR" sz="1200" dirty="0">
                <a:solidFill>
                  <a:srgbClr val="FF0000"/>
                </a:solidFill>
              </a:rPr>
              <a:t>o en terminale, </a:t>
            </a:r>
            <a:r>
              <a:rPr lang="fr-FR" sz="1200" b="1" dirty="0" smtClean="0"/>
              <a:t>MODULE</a:t>
            </a:r>
            <a:r>
              <a:rPr lang="fr-FR" sz="1200" dirty="0" smtClean="0">
                <a:solidFill>
                  <a:srgbClr val="FF0000"/>
                </a:solidFill>
              </a:rPr>
              <a:t> projet </a:t>
            </a:r>
            <a:r>
              <a:rPr lang="fr-FR" sz="1200" dirty="0">
                <a:solidFill>
                  <a:srgbClr val="FF0000"/>
                </a:solidFill>
              </a:rPr>
              <a:t>post bac d’insertion professionnelle ou de poursuite d’études supérieures. </a:t>
            </a:r>
          </a:p>
          <a:p>
            <a:endParaRPr lang="fr-FR" sz="1200" dirty="0">
              <a:solidFill>
                <a:srgbClr val="FF0000"/>
              </a:solidFill>
            </a:endParaRPr>
          </a:p>
        </p:txBody>
      </p:sp>
      <p:sp>
        <p:nvSpPr>
          <p:cNvPr id="31" name="ZoneTexte 30"/>
          <p:cNvSpPr txBox="1"/>
          <p:nvPr/>
        </p:nvSpPr>
        <p:spPr>
          <a:xfrm>
            <a:off x="7868382" y="6110264"/>
            <a:ext cx="3140347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fr-FR" b="1" dirty="0" smtClean="0">
                <a:hlinkClick r:id="rId5" action="ppaction://hlinkfile"/>
              </a:rPr>
              <a:t>HORAIRES COMPLÉMENTAIRES</a:t>
            </a:r>
            <a:endParaRPr lang="fr-FR" b="1" dirty="0"/>
          </a:p>
        </p:txBody>
      </p:sp>
      <p:sp>
        <p:nvSpPr>
          <p:cNvPr id="36" name="Rectangle 35"/>
          <p:cNvSpPr/>
          <p:nvPr/>
        </p:nvSpPr>
        <p:spPr>
          <a:xfrm>
            <a:off x="217409" y="2468130"/>
            <a:ext cx="2034001" cy="158749"/>
          </a:xfrm>
          <a:prstGeom prst="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Ellipse 36"/>
          <p:cNvSpPr/>
          <p:nvPr/>
        </p:nvSpPr>
        <p:spPr>
          <a:xfrm>
            <a:off x="1296628" y="1562896"/>
            <a:ext cx="1600736" cy="439060"/>
          </a:xfrm>
          <a:prstGeom prst="ellipse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6" name="Connecteur droit avec flèche 25"/>
          <p:cNvCxnSpPr/>
          <p:nvPr/>
        </p:nvCxnSpPr>
        <p:spPr>
          <a:xfrm>
            <a:off x="5536241" y="2600231"/>
            <a:ext cx="721503" cy="811317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ZoneTexte 27"/>
          <p:cNvSpPr txBox="1"/>
          <p:nvPr/>
        </p:nvSpPr>
        <p:spPr>
          <a:xfrm>
            <a:off x="6457534" y="3356739"/>
            <a:ext cx="31207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smtClean="0">
                <a:solidFill>
                  <a:schemeClr val="accent6">
                    <a:lumMod val="75000"/>
                  </a:schemeClr>
                </a:solidFill>
              </a:rPr>
              <a:t>Eco-gestion en Production/Eco-droit en Service</a:t>
            </a:r>
            <a:endParaRPr lang="fr-FR" sz="12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29" name="Image 2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0738" y="20774"/>
            <a:ext cx="1290879" cy="2214157"/>
          </a:xfrm>
          <a:prstGeom prst="rect">
            <a:avLst/>
          </a:prstGeom>
        </p:spPr>
      </p:pic>
      <p:sp>
        <p:nvSpPr>
          <p:cNvPr id="30" name="Ellipse 29"/>
          <p:cNvSpPr/>
          <p:nvPr/>
        </p:nvSpPr>
        <p:spPr>
          <a:xfrm>
            <a:off x="3611628" y="1560343"/>
            <a:ext cx="419100" cy="381000"/>
          </a:xfrm>
          <a:prstGeom prst="ellipse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Ellipse 31"/>
          <p:cNvSpPr/>
          <p:nvPr/>
        </p:nvSpPr>
        <p:spPr>
          <a:xfrm>
            <a:off x="4309098" y="1575191"/>
            <a:ext cx="419100" cy="381000"/>
          </a:xfrm>
          <a:prstGeom prst="ellipse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Ellipse 32"/>
          <p:cNvSpPr/>
          <p:nvPr/>
        </p:nvSpPr>
        <p:spPr>
          <a:xfrm>
            <a:off x="4274251" y="1990106"/>
            <a:ext cx="432487" cy="233143"/>
          </a:xfrm>
          <a:prstGeom prst="ellipse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4" name="Ellipse 33"/>
          <p:cNvSpPr/>
          <p:nvPr/>
        </p:nvSpPr>
        <p:spPr>
          <a:xfrm>
            <a:off x="3626211" y="4203709"/>
            <a:ext cx="419100" cy="3810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Ellipse 34"/>
          <p:cNvSpPr/>
          <p:nvPr/>
        </p:nvSpPr>
        <p:spPr>
          <a:xfrm>
            <a:off x="4274251" y="4216276"/>
            <a:ext cx="419100" cy="3810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8" name="ZoneTexte 37"/>
          <p:cNvSpPr txBox="1"/>
          <p:nvPr/>
        </p:nvSpPr>
        <p:spPr>
          <a:xfrm>
            <a:off x="7465324" y="5306434"/>
            <a:ext cx="3719157" cy="646331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hlinkClick r:id="rId7" action="ppaction://hlinkfile"/>
              </a:rPr>
              <a:t>ARRETE</a:t>
            </a:r>
            <a:r>
              <a:rPr lang="fr-FR" b="1" dirty="0" smtClean="0"/>
              <a:t> GRILLE BAC PRO +</a:t>
            </a:r>
            <a:r>
              <a:rPr lang="fr-FR" b="1" dirty="0" smtClean="0">
                <a:hlinkClick r:id="rId8" action="ppaction://hlinkfile"/>
              </a:rPr>
              <a:t>AMENAGEMENT TERMINALE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2349807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6" grpId="0"/>
      <p:bldP spid="18" grpId="0" animBg="1"/>
      <p:bldP spid="19" grpId="0" animBg="1"/>
      <p:bldP spid="22" grpId="0"/>
      <p:bldP spid="23" grpId="0" animBg="1"/>
      <p:bldP spid="24" grpId="0" animBg="1"/>
      <p:bldP spid="27" grpId="0"/>
      <p:bldP spid="31" grpId="0" animBg="1"/>
      <p:bldP spid="36" grpId="0" animBg="1"/>
      <p:bldP spid="37" grpId="0" animBg="1"/>
      <p:bldP spid="28" grpId="0"/>
      <p:bldP spid="30" grpId="0" animBg="1"/>
      <p:bldP spid="32" grpId="0" animBg="1"/>
      <p:bldP spid="33" grpId="0" animBg="1"/>
      <p:bldP spid="34" grpId="0" animBg="1"/>
      <p:bldP spid="3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/>
          <p:cNvSpPr txBox="1"/>
          <p:nvPr/>
        </p:nvSpPr>
        <p:spPr>
          <a:xfrm>
            <a:off x="795917" y="258871"/>
            <a:ext cx="9562041" cy="83099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fr-FR" sz="2400" b="1" dirty="0"/>
              <a:t>GRILLES HEBDOMADAIRES </a:t>
            </a:r>
            <a:r>
              <a:rPr lang="fr-FR" sz="2400" b="1" dirty="0" smtClean="0"/>
              <a:t>BAC PRO PRODUCTION 22 SEMAINES </a:t>
            </a:r>
            <a:r>
              <a:rPr lang="fr-FR" sz="2400" b="1" dirty="0"/>
              <a:t>DE </a:t>
            </a:r>
            <a:r>
              <a:rPr lang="fr-FR" sz="2400" b="1" dirty="0" smtClean="0"/>
              <a:t>PFMP</a:t>
            </a:r>
          </a:p>
          <a:p>
            <a:pPr algn="ctr"/>
            <a:r>
              <a:rPr lang="fr-FR" sz="2400" b="1" dirty="0"/>
              <a:t>(Référence </a:t>
            </a:r>
            <a:r>
              <a:rPr lang="fr-FR" sz="2400" b="1" dirty="0" smtClean="0"/>
              <a:t>84 </a:t>
            </a:r>
            <a:r>
              <a:rPr lang="fr-FR" sz="2400" b="1" dirty="0"/>
              <a:t>semaines + </a:t>
            </a:r>
            <a:r>
              <a:rPr lang="fr-FR" sz="2400" b="1" dirty="0" smtClean="0"/>
              <a:t>22 </a:t>
            </a:r>
            <a:r>
              <a:rPr lang="fr-FR" sz="2400" b="1" dirty="0"/>
              <a:t>PFMP + </a:t>
            </a:r>
            <a:r>
              <a:rPr lang="fr-FR" sz="2400" b="1" dirty="0" smtClean="0"/>
              <a:t>2 </a:t>
            </a:r>
            <a:r>
              <a:rPr lang="fr-FR" sz="2400" b="1" dirty="0"/>
              <a:t>semaines d’examen</a:t>
            </a:r>
            <a:r>
              <a:rPr lang="fr-FR" sz="2400" b="1" dirty="0" smtClean="0"/>
              <a:t>)</a:t>
            </a:r>
            <a:endParaRPr lang="fr-FR" sz="2400" dirty="0"/>
          </a:p>
        </p:txBody>
      </p:sp>
      <p:sp>
        <p:nvSpPr>
          <p:cNvPr id="6" name="ZoneTexte 5"/>
          <p:cNvSpPr txBox="1"/>
          <p:nvPr/>
        </p:nvSpPr>
        <p:spPr>
          <a:xfrm>
            <a:off x="6616807" y="1302644"/>
            <a:ext cx="413299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>
                <a:solidFill>
                  <a:schemeClr val="accent4">
                    <a:lumMod val="75000"/>
                  </a:schemeClr>
                </a:solidFill>
              </a:rPr>
              <a:t>Horaire non dédoublé contrairement au CAP:</a:t>
            </a:r>
          </a:p>
          <a:p>
            <a:r>
              <a:rPr lang="fr-FR" sz="1200" dirty="0">
                <a:solidFill>
                  <a:schemeClr val="accent4">
                    <a:lumMod val="75000"/>
                  </a:schemeClr>
                </a:solidFill>
              </a:rPr>
              <a:t>Or caractère pluridisciplinaire. Horaires pas réservés à l’EP mais</a:t>
            </a:r>
          </a:p>
          <a:p>
            <a:r>
              <a:rPr lang="fr-FR" sz="1200" dirty="0">
                <a:solidFill>
                  <a:schemeClr val="accent4">
                    <a:lumMod val="75000"/>
                  </a:schemeClr>
                </a:solidFill>
              </a:rPr>
              <a:t>à répartir avec l’EG.</a:t>
            </a:r>
          </a:p>
          <a:p>
            <a:r>
              <a:rPr lang="fr-FR" sz="1200" dirty="0" smtClean="0">
                <a:solidFill>
                  <a:schemeClr val="accent4">
                    <a:lumMod val="75000"/>
                  </a:schemeClr>
                </a:solidFill>
              </a:rPr>
              <a:t>Pas </a:t>
            </a:r>
            <a:r>
              <a:rPr lang="fr-FR" sz="1200" dirty="0">
                <a:solidFill>
                  <a:schemeClr val="accent4">
                    <a:lumMod val="75000"/>
                  </a:schemeClr>
                </a:solidFill>
              </a:rPr>
              <a:t>en seconde, apparition en première </a:t>
            </a:r>
            <a:r>
              <a:rPr lang="fr-FR" sz="1200" dirty="0" smtClean="0">
                <a:solidFill>
                  <a:schemeClr val="accent4">
                    <a:lumMod val="75000"/>
                  </a:schemeClr>
                </a:solidFill>
              </a:rPr>
              <a:t>56h</a:t>
            </a:r>
            <a:endParaRPr lang="fr-FR" sz="1200" dirty="0">
              <a:solidFill>
                <a:schemeClr val="accent4">
                  <a:lumMod val="75000"/>
                </a:schemeClr>
              </a:solidFill>
            </a:endParaRPr>
          </a:p>
          <a:p>
            <a:r>
              <a:rPr lang="fr-FR" sz="1200" dirty="0" smtClean="0">
                <a:solidFill>
                  <a:schemeClr val="accent4">
                    <a:lumMod val="75000"/>
                  </a:schemeClr>
                </a:solidFill>
              </a:rPr>
              <a:t>. </a:t>
            </a:r>
            <a:endParaRPr lang="fr-FR" sz="12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6616807" y="3217401"/>
            <a:ext cx="447868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rgbClr val="FF0000"/>
                </a:solidFill>
              </a:rPr>
              <a:t>Test de positionnement en première année (Français/Maths).</a:t>
            </a:r>
          </a:p>
          <a:p>
            <a:r>
              <a:rPr lang="fr-FR" sz="1200" dirty="0">
                <a:solidFill>
                  <a:srgbClr val="FF0000"/>
                </a:solidFill>
              </a:rPr>
              <a:t>Contenu de l’AP: </a:t>
            </a:r>
            <a:r>
              <a:rPr lang="fr-FR" sz="1200" b="1" dirty="0"/>
              <a:t>ORIENTATION</a:t>
            </a:r>
          </a:p>
          <a:p>
            <a:r>
              <a:rPr lang="fr-FR" sz="1200" dirty="0">
                <a:solidFill>
                  <a:srgbClr val="FF0000"/>
                </a:solidFill>
              </a:rPr>
              <a:t>o en 2de, CONSOLIDER ses acquis en fonction de ses besoins à l’issue du test de positionnement et de conforter ou de déterminer son choix de spécialisation ; </a:t>
            </a:r>
          </a:p>
          <a:p>
            <a:r>
              <a:rPr lang="fr-FR" sz="1200" dirty="0">
                <a:solidFill>
                  <a:srgbClr val="FF0000"/>
                </a:solidFill>
              </a:rPr>
              <a:t>o en 1ère, de poursuivre la CONSTRUCTION de son projet ; </a:t>
            </a:r>
          </a:p>
          <a:p>
            <a:r>
              <a:rPr lang="fr-FR" sz="1200" dirty="0">
                <a:solidFill>
                  <a:srgbClr val="FF0000"/>
                </a:solidFill>
              </a:rPr>
              <a:t>o en terminale, </a:t>
            </a:r>
            <a:r>
              <a:rPr lang="fr-FR" sz="1200" b="1" dirty="0"/>
              <a:t>MODULE</a:t>
            </a:r>
            <a:r>
              <a:rPr lang="fr-FR" sz="1200" dirty="0">
                <a:solidFill>
                  <a:srgbClr val="FF0000"/>
                </a:solidFill>
              </a:rPr>
              <a:t> projet post bac d’insertion professionnelle ou de poursuite d’études supérieures. 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163" y="1192575"/>
            <a:ext cx="5969476" cy="4221254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6616807" y="2165124"/>
            <a:ext cx="381322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smtClean="0">
                <a:solidFill>
                  <a:srgbClr val="0070C0"/>
                </a:solidFill>
              </a:rPr>
              <a:t>La dotation horaire professeur est égale au </a:t>
            </a:r>
          </a:p>
          <a:p>
            <a:r>
              <a:rPr lang="fr-FR" sz="1200" dirty="0">
                <a:solidFill>
                  <a:srgbClr val="0070C0"/>
                </a:solidFill>
              </a:rPr>
              <a:t>d</a:t>
            </a:r>
            <a:r>
              <a:rPr lang="fr-FR" sz="1200" dirty="0" smtClean="0">
                <a:solidFill>
                  <a:srgbClr val="0070C0"/>
                </a:solidFill>
              </a:rPr>
              <a:t>ouble du volume horaire élève:</a:t>
            </a:r>
          </a:p>
          <a:p>
            <a:r>
              <a:rPr lang="fr-FR" sz="1200" dirty="0">
                <a:solidFill>
                  <a:srgbClr val="0070C0"/>
                </a:solidFill>
              </a:rPr>
              <a:t>En seconde 60h EP/30 Français/30 Maths.</a:t>
            </a:r>
          </a:p>
          <a:p>
            <a:r>
              <a:rPr lang="fr-FR" sz="1200" dirty="0">
                <a:solidFill>
                  <a:srgbClr val="0070C0"/>
                </a:solidFill>
              </a:rPr>
              <a:t>En première 42h EP/28h Français/14h Maths.</a:t>
            </a:r>
          </a:p>
          <a:p>
            <a:r>
              <a:rPr lang="fr-FR" sz="1200" dirty="0">
                <a:solidFill>
                  <a:srgbClr val="0070C0"/>
                </a:solidFill>
              </a:rPr>
              <a:t>En terminale 26h </a:t>
            </a:r>
            <a:r>
              <a:rPr lang="fr-FR" sz="1200" dirty="0" smtClean="0">
                <a:solidFill>
                  <a:srgbClr val="0070C0"/>
                </a:solidFill>
              </a:rPr>
              <a:t>EP/26h EG (français et maths plus ciblés)</a:t>
            </a:r>
            <a:endParaRPr lang="fr-FR" sz="1200" dirty="0">
              <a:solidFill>
                <a:srgbClr val="0070C0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2621840" y="1311066"/>
            <a:ext cx="21921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GRILLE PRODUCTION</a:t>
            </a:r>
            <a:endParaRPr lang="fr-FR" b="1" dirty="0">
              <a:solidFill>
                <a:srgbClr val="FF0000"/>
              </a:solidFill>
            </a:endParaRPr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9715" y="0"/>
            <a:ext cx="1354774" cy="2323751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1342735" y="4974805"/>
            <a:ext cx="829820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dirty="0" smtClean="0">
                <a:solidFill>
                  <a:srgbClr val="000000"/>
                </a:solidFill>
              </a:rPr>
              <a:t>HORAIRES COMPLEMENTAIRES : Les </a:t>
            </a:r>
            <a:r>
              <a:rPr lang="fr-FR" sz="1200" dirty="0">
                <a:solidFill>
                  <a:srgbClr val="000000"/>
                </a:solidFill>
              </a:rPr>
              <a:t>volumes complémentaires d’heures-professeur ainsi calculés sont globalisés puis répartis par l’établissement, en tenant compte des besoins dans </a:t>
            </a:r>
            <a:r>
              <a:rPr lang="fr-FR" sz="1200" b="1" dirty="0">
                <a:solidFill>
                  <a:srgbClr val="000000"/>
                </a:solidFill>
              </a:rPr>
              <a:t>les enseignements généraux</a:t>
            </a:r>
            <a:r>
              <a:rPr lang="fr-FR" sz="1200" dirty="0">
                <a:solidFill>
                  <a:srgbClr val="000000"/>
                </a:solidFill>
              </a:rPr>
              <a:t>. </a:t>
            </a:r>
            <a:endParaRPr lang="fr-FR" sz="1200" dirty="0"/>
          </a:p>
        </p:txBody>
      </p:sp>
      <p:sp>
        <p:nvSpPr>
          <p:cNvPr id="14" name="Rectangle 13"/>
          <p:cNvSpPr/>
          <p:nvPr/>
        </p:nvSpPr>
        <p:spPr>
          <a:xfrm>
            <a:off x="1448907" y="6501352"/>
            <a:ext cx="875017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dirty="0"/>
              <a:t>Les autres divisions dont l’effectif est inférieur ou égal à </a:t>
            </a:r>
            <a:r>
              <a:rPr lang="fr-FR" sz="1200" dirty="0" smtClean="0"/>
              <a:t>15 </a:t>
            </a:r>
            <a:r>
              <a:rPr lang="fr-FR" sz="1200" dirty="0"/>
              <a:t>ne donnent droit à aucun volume complémentaire d’heures-professeur. </a:t>
            </a:r>
          </a:p>
        </p:txBody>
      </p:sp>
      <p:graphicFrame>
        <p:nvGraphicFramePr>
          <p:cNvPr id="15" name="Tableau 14"/>
          <p:cNvGraphicFramePr>
            <a:graphicFrameLocks noGrp="1"/>
          </p:cNvGraphicFramePr>
          <p:nvPr>
            <p:extLst/>
          </p:nvPr>
        </p:nvGraphicFramePr>
        <p:xfrm>
          <a:off x="1512938" y="5554258"/>
          <a:ext cx="8128000" cy="74168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064000"/>
                <a:gridCol w="4064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Plus de 15 élèves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15 élèves au moins  et regroupés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Nombre d’élèves</a:t>
                      </a:r>
                      <a:r>
                        <a:rPr lang="fr-FR" baseline="0" dirty="0" smtClean="0"/>
                        <a:t> X 13,5/20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Nombre d’élèves</a:t>
                      </a:r>
                      <a:r>
                        <a:rPr lang="fr-FR" baseline="0" dirty="0" smtClean="0"/>
                        <a:t> X 6,75/20</a:t>
                      </a:r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6" name="Ellipse 15"/>
          <p:cNvSpPr/>
          <p:nvPr/>
        </p:nvSpPr>
        <p:spPr>
          <a:xfrm>
            <a:off x="5056093" y="3466353"/>
            <a:ext cx="310777" cy="107576"/>
          </a:xfrm>
          <a:prstGeom prst="ellipse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Ellipse 16"/>
          <p:cNvSpPr/>
          <p:nvPr/>
        </p:nvSpPr>
        <p:spPr>
          <a:xfrm>
            <a:off x="5056092" y="3671767"/>
            <a:ext cx="310777" cy="107576"/>
          </a:xfrm>
          <a:prstGeom prst="ellipse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8" name="Connecteur droit avec flèche 17"/>
          <p:cNvCxnSpPr/>
          <p:nvPr/>
        </p:nvCxnSpPr>
        <p:spPr>
          <a:xfrm flipV="1">
            <a:off x="5428325" y="3046322"/>
            <a:ext cx="1243732" cy="548555"/>
          </a:xfrm>
          <a:prstGeom prst="straightConnector1">
            <a:avLst/>
          </a:prstGeom>
          <a:ln w="1905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ZoneTexte 4"/>
          <p:cNvSpPr txBox="1"/>
          <p:nvPr/>
        </p:nvSpPr>
        <p:spPr>
          <a:xfrm rot="20196494">
            <a:off x="5817778" y="3129028"/>
            <a:ext cx="124788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dirty="0" smtClean="0"/>
              <a:t>À titre indicatif</a:t>
            </a:r>
            <a:endParaRPr lang="fr-FR" sz="900" dirty="0"/>
          </a:p>
        </p:txBody>
      </p:sp>
    </p:spTree>
    <p:extLst>
      <p:ext uri="{BB962C8B-B14F-4D97-AF65-F5344CB8AC3E}">
        <p14:creationId xmlns:p14="http://schemas.microsoft.com/office/powerpoint/2010/main" val="1435345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0" grpId="0"/>
      <p:bldP spid="12" grpId="0"/>
      <p:bldP spid="14" grpId="0"/>
      <p:bldP spid="16" grpId="0" animBg="1"/>
      <p:bldP spid="17" grpId="0" animBg="1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488" y="845053"/>
            <a:ext cx="6315055" cy="4465627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978569" y="140028"/>
            <a:ext cx="9323392" cy="83099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/>
              <a:t>GRILLES HEBDOMADAIRES </a:t>
            </a:r>
            <a:r>
              <a:rPr lang="fr-FR" sz="2400" b="1" dirty="0" smtClean="0"/>
              <a:t>BAC PRO SERVICE 22 SEMAINES </a:t>
            </a:r>
            <a:r>
              <a:rPr lang="fr-FR" sz="2400" b="1" dirty="0"/>
              <a:t>DE </a:t>
            </a:r>
            <a:r>
              <a:rPr lang="fr-FR" sz="2400" b="1" dirty="0" smtClean="0"/>
              <a:t>PFMP</a:t>
            </a:r>
          </a:p>
          <a:p>
            <a:pPr algn="ctr"/>
            <a:r>
              <a:rPr lang="fr-FR" sz="2400" b="1" dirty="0"/>
              <a:t>(Référence </a:t>
            </a:r>
            <a:r>
              <a:rPr lang="fr-FR" sz="2400" b="1" dirty="0" smtClean="0"/>
              <a:t>84 </a:t>
            </a:r>
            <a:r>
              <a:rPr lang="fr-FR" sz="2400" b="1" dirty="0"/>
              <a:t>semaines + </a:t>
            </a:r>
            <a:r>
              <a:rPr lang="fr-FR" sz="2400" b="1" dirty="0" smtClean="0"/>
              <a:t>22 </a:t>
            </a:r>
            <a:r>
              <a:rPr lang="fr-FR" sz="2400" b="1" dirty="0"/>
              <a:t>PFMP + </a:t>
            </a:r>
            <a:r>
              <a:rPr lang="fr-FR" sz="2400" b="1" dirty="0" smtClean="0"/>
              <a:t>2 </a:t>
            </a:r>
            <a:r>
              <a:rPr lang="fr-FR" sz="2400" b="1" dirty="0"/>
              <a:t>semaines d’examen</a:t>
            </a:r>
            <a:r>
              <a:rPr lang="fr-FR" sz="2400" b="1" dirty="0" smtClean="0"/>
              <a:t>)</a:t>
            </a:r>
            <a:endParaRPr lang="fr-FR" sz="2400" dirty="0"/>
          </a:p>
        </p:txBody>
      </p:sp>
      <p:sp>
        <p:nvSpPr>
          <p:cNvPr id="6" name="ZoneTexte 5"/>
          <p:cNvSpPr txBox="1"/>
          <p:nvPr/>
        </p:nvSpPr>
        <p:spPr>
          <a:xfrm>
            <a:off x="7090815" y="1318365"/>
            <a:ext cx="380437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>
                <a:solidFill>
                  <a:schemeClr val="accent4">
                    <a:lumMod val="75000"/>
                  </a:schemeClr>
                </a:solidFill>
              </a:rPr>
              <a:t>Horaire non dédoublé contrairement au CAP:</a:t>
            </a:r>
          </a:p>
          <a:p>
            <a:r>
              <a:rPr lang="fr-FR" sz="1200" dirty="0">
                <a:solidFill>
                  <a:schemeClr val="accent4">
                    <a:lumMod val="75000"/>
                  </a:schemeClr>
                </a:solidFill>
              </a:rPr>
              <a:t>Or caractère pluridisciplinaire. Horaires pas réservés à </a:t>
            </a:r>
            <a:r>
              <a:rPr lang="fr-FR" sz="1200" dirty="0" smtClean="0">
                <a:solidFill>
                  <a:schemeClr val="accent4">
                    <a:lumMod val="75000"/>
                  </a:schemeClr>
                </a:solidFill>
              </a:rPr>
              <a:t>l’EP</a:t>
            </a:r>
          </a:p>
          <a:p>
            <a:r>
              <a:rPr lang="fr-FR" sz="1200" dirty="0" smtClean="0">
                <a:solidFill>
                  <a:schemeClr val="accent4">
                    <a:lumMod val="75000"/>
                  </a:schemeClr>
                </a:solidFill>
              </a:rPr>
              <a:t>mais à </a:t>
            </a:r>
            <a:r>
              <a:rPr lang="fr-FR" sz="1200" dirty="0">
                <a:solidFill>
                  <a:schemeClr val="accent4">
                    <a:lumMod val="75000"/>
                  </a:schemeClr>
                </a:solidFill>
              </a:rPr>
              <a:t>répartir avec l’EG.</a:t>
            </a:r>
          </a:p>
          <a:p>
            <a:r>
              <a:rPr lang="fr-FR" sz="1200" dirty="0" smtClean="0">
                <a:solidFill>
                  <a:schemeClr val="accent4">
                    <a:lumMod val="75000"/>
                  </a:schemeClr>
                </a:solidFill>
              </a:rPr>
              <a:t>Pas </a:t>
            </a:r>
            <a:r>
              <a:rPr lang="fr-FR" sz="1200" dirty="0">
                <a:solidFill>
                  <a:schemeClr val="accent4">
                    <a:lumMod val="75000"/>
                  </a:schemeClr>
                </a:solidFill>
              </a:rPr>
              <a:t>en seconde, apparition en première </a:t>
            </a:r>
            <a:r>
              <a:rPr lang="fr-FR" sz="1200" dirty="0" smtClean="0">
                <a:solidFill>
                  <a:schemeClr val="accent4">
                    <a:lumMod val="75000"/>
                  </a:schemeClr>
                </a:solidFill>
              </a:rPr>
              <a:t> 56h</a:t>
            </a:r>
            <a:endParaRPr lang="fr-FR" sz="1200" dirty="0">
              <a:solidFill>
                <a:schemeClr val="accent4">
                  <a:lumMod val="75000"/>
                </a:schemeClr>
              </a:solidFill>
            </a:endParaRPr>
          </a:p>
          <a:p>
            <a:r>
              <a:rPr lang="fr-FR" sz="1200" dirty="0" smtClean="0">
                <a:solidFill>
                  <a:schemeClr val="accent4">
                    <a:lumMod val="75000"/>
                  </a:schemeClr>
                </a:solidFill>
              </a:rPr>
              <a:t>. </a:t>
            </a:r>
            <a:endParaRPr lang="fr-FR" sz="12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7090815" y="3150383"/>
            <a:ext cx="447868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rgbClr val="FF0000"/>
                </a:solidFill>
              </a:rPr>
              <a:t>Test de positionnement en première année (Français/Maths).</a:t>
            </a:r>
          </a:p>
          <a:p>
            <a:r>
              <a:rPr lang="fr-FR" sz="1200" dirty="0">
                <a:solidFill>
                  <a:srgbClr val="FF0000"/>
                </a:solidFill>
              </a:rPr>
              <a:t>Contenu de l’AP: </a:t>
            </a:r>
            <a:r>
              <a:rPr lang="fr-FR" sz="1200" b="1" dirty="0"/>
              <a:t>ORIENTATION</a:t>
            </a:r>
          </a:p>
          <a:p>
            <a:r>
              <a:rPr lang="fr-FR" sz="1200" dirty="0">
                <a:solidFill>
                  <a:srgbClr val="FF0000"/>
                </a:solidFill>
              </a:rPr>
              <a:t>o en 2de, CONSOLIDER ses acquis en fonction de ses besoins à l’issue du test de positionnement et de conforter ou de déterminer son choix de spécialisation ; </a:t>
            </a:r>
          </a:p>
          <a:p>
            <a:r>
              <a:rPr lang="fr-FR" sz="1200" dirty="0">
                <a:solidFill>
                  <a:srgbClr val="FF0000"/>
                </a:solidFill>
              </a:rPr>
              <a:t>o en 1ère, de poursuivre la CONSTRUCTION de son projet ; </a:t>
            </a:r>
          </a:p>
          <a:p>
            <a:r>
              <a:rPr lang="fr-FR" sz="1200" dirty="0">
                <a:solidFill>
                  <a:srgbClr val="FF0000"/>
                </a:solidFill>
              </a:rPr>
              <a:t>o en terminale, </a:t>
            </a:r>
            <a:r>
              <a:rPr lang="fr-FR" sz="1200" b="1" dirty="0"/>
              <a:t>MODULE</a:t>
            </a:r>
            <a:r>
              <a:rPr lang="fr-FR" sz="1200" dirty="0">
                <a:solidFill>
                  <a:srgbClr val="FF0000"/>
                </a:solidFill>
              </a:rPr>
              <a:t> projet post bac d’insertion professionnelle ou de poursuite d’études supérieures. </a:t>
            </a:r>
          </a:p>
          <a:p>
            <a:endParaRPr lang="fr-FR" sz="1200" dirty="0">
              <a:solidFill>
                <a:srgbClr val="FF0000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7090815" y="2165124"/>
            <a:ext cx="381803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smtClean="0">
                <a:solidFill>
                  <a:srgbClr val="0070C0"/>
                </a:solidFill>
              </a:rPr>
              <a:t>La dotation horaire professeur est égale au </a:t>
            </a:r>
          </a:p>
          <a:p>
            <a:r>
              <a:rPr lang="fr-FR" sz="1200" dirty="0">
                <a:solidFill>
                  <a:srgbClr val="0070C0"/>
                </a:solidFill>
              </a:rPr>
              <a:t>d</a:t>
            </a:r>
            <a:r>
              <a:rPr lang="fr-FR" sz="1200" dirty="0" smtClean="0">
                <a:solidFill>
                  <a:srgbClr val="0070C0"/>
                </a:solidFill>
              </a:rPr>
              <a:t>ouble du volume horaire élève:</a:t>
            </a:r>
          </a:p>
          <a:p>
            <a:r>
              <a:rPr lang="fr-FR" sz="1200" dirty="0">
                <a:solidFill>
                  <a:srgbClr val="0070C0"/>
                </a:solidFill>
              </a:rPr>
              <a:t>En seconde 60h EP/30 Français/30 Maths.</a:t>
            </a:r>
          </a:p>
          <a:p>
            <a:r>
              <a:rPr lang="fr-FR" sz="1200" dirty="0">
                <a:solidFill>
                  <a:srgbClr val="0070C0"/>
                </a:solidFill>
              </a:rPr>
              <a:t>En première 42h EP/28h Français/14h Maths.</a:t>
            </a:r>
          </a:p>
          <a:p>
            <a:r>
              <a:rPr lang="fr-FR" sz="1200" dirty="0">
                <a:solidFill>
                  <a:srgbClr val="0070C0"/>
                </a:solidFill>
              </a:rPr>
              <a:t>En terminale 26h </a:t>
            </a:r>
            <a:r>
              <a:rPr lang="fr-FR" sz="1200" dirty="0" smtClean="0">
                <a:solidFill>
                  <a:srgbClr val="0070C0"/>
                </a:solidFill>
              </a:rPr>
              <a:t>EP/26h EG </a:t>
            </a:r>
            <a:r>
              <a:rPr lang="fr-FR" sz="1200" dirty="0">
                <a:solidFill>
                  <a:srgbClr val="0070C0"/>
                </a:solidFill>
              </a:rPr>
              <a:t>(français et maths plus ciblés)</a:t>
            </a:r>
          </a:p>
          <a:p>
            <a:endParaRPr lang="fr-FR" sz="1200" dirty="0">
              <a:solidFill>
                <a:srgbClr val="0070C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43182" y="4974805"/>
            <a:ext cx="829820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dirty="0" smtClean="0">
                <a:solidFill>
                  <a:srgbClr val="000000"/>
                </a:solidFill>
              </a:rPr>
              <a:t>HORAIRES COMPLEMENTAIRES : Les </a:t>
            </a:r>
            <a:r>
              <a:rPr lang="fr-FR" sz="1200" dirty="0">
                <a:solidFill>
                  <a:srgbClr val="000000"/>
                </a:solidFill>
              </a:rPr>
              <a:t>volumes complémentaires d’heures-professeur ainsi calculés sont globalisés puis répartis par l’établissement, en tenant compte des besoins dans les </a:t>
            </a:r>
            <a:r>
              <a:rPr lang="fr-FR" sz="1200" b="1" dirty="0">
                <a:solidFill>
                  <a:srgbClr val="000000"/>
                </a:solidFill>
              </a:rPr>
              <a:t>enseignements généraux</a:t>
            </a:r>
            <a:r>
              <a:rPr lang="fr-FR" sz="1200" dirty="0">
                <a:solidFill>
                  <a:srgbClr val="000000"/>
                </a:solidFill>
              </a:rPr>
              <a:t>. </a:t>
            </a:r>
            <a:endParaRPr lang="fr-FR" sz="1200" dirty="0"/>
          </a:p>
        </p:txBody>
      </p:sp>
      <p:sp>
        <p:nvSpPr>
          <p:cNvPr id="12" name="ZoneTexte 11"/>
          <p:cNvSpPr txBox="1"/>
          <p:nvPr/>
        </p:nvSpPr>
        <p:spPr>
          <a:xfrm>
            <a:off x="2529747" y="1166203"/>
            <a:ext cx="16630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GRILLE SERVICE</a:t>
            </a:r>
            <a:endParaRPr lang="fr-FR" b="1" dirty="0">
              <a:solidFill>
                <a:srgbClr val="FF0000"/>
              </a:solidFill>
            </a:endParaRPr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2195" y="1"/>
            <a:ext cx="1262293" cy="2165124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349354" y="6501352"/>
            <a:ext cx="875017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dirty="0"/>
              <a:t>Les autres divisions dont l’effectif est inférieur ou égal à 18 ne donnent droit à aucun volume complémentaire d’heures-professeur. </a:t>
            </a:r>
          </a:p>
        </p:txBody>
      </p:sp>
      <p:graphicFrame>
        <p:nvGraphicFramePr>
          <p:cNvPr id="7" name="Tableau 6"/>
          <p:cNvGraphicFramePr>
            <a:graphicFrameLocks noGrp="1"/>
          </p:cNvGraphicFramePr>
          <p:nvPr>
            <p:extLst/>
          </p:nvPr>
        </p:nvGraphicFramePr>
        <p:xfrm>
          <a:off x="1413385" y="5554258"/>
          <a:ext cx="8128000" cy="74168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064000"/>
                <a:gridCol w="4064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Plus de 18 élèves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18 élèves au moins  et regroupés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Nombre d’élèves</a:t>
                      </a:r>
                      <a:r>
                        <a:rPr lang="fr-FR" baseline="0" dirty="0" smtClean="0"/>
                        <a:t> X 13,5/24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Nombre d’élèves</a:t>
                      </a:r>
                      <a:r>
                        <a:rPr lang="fr-FR" baseline="0" dirty="0" smtClean="0"/>
                        <a:t> X 6,75/24</a:t>
                      </a:r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4" name="Ellipse 13"/>
          <p:cNvSpPr/>
          <p:nvPr/>
        </p:nvSpPr>
        <p:spPr>
          <a:xfrm>
            <a:off x="5151717" y="3256922"/>
            <a:ext cx="310777" cy="107576"/>
          </a:xfrm>
          <a:prstGeom prst="ellipse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Ellipse 14"/>
          <p:cNvSpPr/>
          <p:nvPr/>
        </p:nvSpPr>
        <p:spPr>
          <a:xfrm>
            <a:off x="5151716" y="3462336"/>
            <a:ext cx="310777" cy="107576"/>
          </a:xfrm>
          <a:prstGeom prst="ellipse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6" name="Connecteur droit avec flèche 15"/>
          <p:cNvCxnSpPr/>
          <p:nvPr/>
        </p:nvCxnSpPr>
        <p:spPr>
          <a:xfrm flipV="1">
            <a:off x="5620839" y="3077866"/>
            <a:ext cx="1469976" cy="278505"/>
          </a:xfrm>
          <a:prstGeom prst="straightConnector1">
            <a:avLst/>
          </a:prstGeom>
          <a:ln w="1905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ZoneTexte 16"/>
          <p:cNvSpPr txBox="1"/>
          <p:nvPr/>
        </p:nvSpPr>
        <p:spPr>
          <a:xfrm rot="20747140">
            <a:off x="6102773" y="3101702"/>
            <a:ext cx="124788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dirty="0" smtClean="0"/>
              <a:t>À titre indicatif</a:t>
            </a:r>
            <a:endParaRPr lang="fr-FR" sz="900" dirty="0"/>
          </a:p>
        </p:txBody>
      </p:sp>
    </p:spTree>
    <p:extLst>
      <p:ext uri="{BB962C8B-B14F-4D97-AF65-F5344CB8AC3E}">
        <p14:creationId xmlns:p14="http://schemas.microsoft.com/office/powerpoint/2010/main" val="2278365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0" grpId="0"/>
      <p:bldP spid="5" grpId="0"/>
      <p:bldP spid="2" grpId="0"/>
      <p:bldP spid="14" grpId="0" animBg="1"/>
      <p:bldP spid="15" grpId="0" animBg="1"/>
      <p:bldP spid="17" grpId="0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390</TotalTime>
  <Words>1381</Words>
  <Application>Microsoft Office PowerPoint</Application>
  <PresentationFormat>Grand écran</PresentationFormat>
  <Paragraphs>186</Paragraphs>
  <Slides>8</Slides>
  <Notes>6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15" baseType="lpstr">
      <vt:lpstr>Arial</vt:lpstr>
      <vt:lpstr>Calibri</vt:lpstr>
      <vt:lpstr>Calibri Light</vt:lpstr>
      <vt:lpstr>Symbol</vt:lpstr>
      <vt:lpstr>Times New Roman</vt:lpstr>
      <vt:lpstr>Trebuchet MS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g5070</dc:creator>
  <cp:lastModifiedBy>g5070</cp:lastModifiedBy>
  <cp:revision>72</cp:revision>
  <dcterms:created xsi:type="dcterms:W3CDTF">2018-12-27T09:16:48Z</dcterms:created>
  <dcterms:modified xsi:type="dcterms:W3CDTF">2021-01-18T10:41:46Z</dcterms:modified>
</cp:coreProperties>
</file>