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6" r:id="rId3"/>
    <p:sldId id="257" r:id="rId4"/>
    <p:sldId id="260" r:id="rId5"/>
    <p:sldId id="25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7ED70-BDC0-4D48-BD89-AA41B026F370}" type="datetimeFigureOut">
              <a:rPr lang="fr-FR" smtClean="0"/>
              <a:t>24/11/2023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3D01D-A3E1-40EC-8F0A-F7A164DB2D90}" type="slidenum">
              <a:rPr lang="fr-FR" smtClean="0"/>
              <a:t>‹N°›</a:t>
            </a:fld>
            <a:endParaRPr lang="fr-FR"/>
          </a:p>
        </p:txBody>
      </p:sp>
    </p:spTree>
    <p:extLst>
      <p:ext uri="{BB962C8B-B14F-4D97-AF65-F5344CB8AC3E}">
        <p14:creationId xmlns:p14="http://schemas.microsoft.com/office/powerpoint/2010/main" val="275118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Volonté de </a:t>
            </a:r>
            <a:r>
              <a:rPr lang="fr-FR" dirty="0" err="1"/>
              <a:t>Granjean</a:t>
            </a:r>
            <a:r>
              <a:rPr lang="fr-FR" dirty="0"/>
              <a:t> d’accélérer la mise en place de la mesure 2 (enseignement en effectifs réduits) </a:t>
            </a:r>
          </a:p>
          <a:p>
            <a:r>
              <a:rPr lang="fr-FR" dirty="0"/>
              <a:t>et de la mesure 4 (réorganisation de l’année de terminale) de la réforme. Les textes seront définitifs fin novembre et présentés au CSE du 14 décembre. C’est pourquoi, dans l’attente du déroulement de ces instances, nous ne pouvons vous présenter que des éléments qui ne sont pas définitifs. Néanmoins sont d’ores et déjà actées : la mise en place de groupes à effectifs réduits (de niveaux) en 2° et 1°(suppression de 4semaines de cours), la création de parcours diversifiés en Terminale et ses conséquences : </a:t>
            </a:r>
          </a:p>
          <a:p>
            <a:pPr marL="285750" indent="-285750">
              <a:buFont typeface="Arial" panose="020B0604020202020204" pitchFamily="34" charset="0"/>
              <a:buChar char="•"/>
            </a:pPr>
            <a:r>
              <a:rPr lang="fr-FR" dirty="0"/>
              <a:t>la suppression de 4 semaines de cours, </a:t>
            </a:r>
          </a:p>
          <a:p>
            <a:pPr marL="285750" indent="-285750">
              <a:buFont typeface="Arial" panose="020B0604020202020204" pitchFamily="34" charset="0"/>
              <a:buChar char="•"/>
            </a:pPr>
            <a:r>
              <a:rPr lang="fr-FR" dirty="0"/>
              <a:t>le non-aménagement des programmes</a:t>
            </a:r>
          </a:p>
          <a:p>
            <a:pPr marL="285750" indent="-285750">
              <a:buFont typeface="Arial" panose="020B0604020202020204" pitchFamily="34" charset="0"/>
              <a:buChar char="•"/>
            </a:pPr>
            <a:r>
              <a:rPr lang="fr-FR" dirty="0"/>
              <a:t>un calendrier de terminale démentiel</a:t>
            </a:r>
          </a:p>
          <a:p>
            <a:pPr marL="285750" indent="-285750">
              <a:buFont typeface="Arial" panose="020B0604020202020204" pitchFamily="34" charset="0"/>
              <a:buChar char="•"/>
            </a:pPr>
            <a:r>
              <a:rPr lang="fr-FR" dirty="0"/>
              <a:t>le goulot d’étranglement que vont constituer les départs simultanés en PFMP.</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391341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23948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à 1,5 semaine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a:t>
            </a:r>
            <a:r>
              <a:rPr lang="fr-FR" kern="150" dirty="0" err="1">
                <a:latin typeface="Calibri" panose="020F0502020204030204" pitchFamily="34" charset="0"/>
                <a:ea typeface="Arial Unicode MS" panose="020B0604020202020204" pitchFamily="34" charset="-128"/>
              </a:rPr>
              <a:t>parti·es</a:t>
            </a:r>
            <a:r>
              <a:rPr lang="fr-FR" kern="150" dirty="0">
                <a:latin typeface="Calibri" panose="020F0502020204030204" pitchFamily="34" charset="0"/>
                <a:ea typeface="Arial Unicode MS" panose="020B0604020202020204" pitchFamily="34" charset="-128"/>
              </a:rPr>
              <a:t>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39990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52 (+3h) = 55</a:t>
            </a:r>
          </a:p>
        </p:txBody>
      </p:sp>
      <p:sp>
        <p:nvSpPr>
          <p:cNvPr id="4" name="Espace réservé du numéro de diapositive 3"/>
          <p:cNvSpPr>
            <a:spLocks noGrp="1"/>
          </p:cNvSpPr>
          <p:nvPr>
            <p:ph type="sldNum" sz="quarter" idx="10"/>
          </p:nvPr>
        </p:nvSpPr>
        <p:spPr/>
        <p:txBody>
          <a:bodyPr/>
          <a:lstStyle/>
          <a:p>
            <a:fld id="{B353D01D-A3E1-40EC-8F0A-F7A164DB2D90}" type="slidenum">
              <a:rPr lang="fr-FR" smtClean="0"/>
              <a:t>4</a:t>
            </a:fld>
            <a:endParaRPr lang="fr-FR"/>
          </a:p>
        </p:txBody>
      </p:sp>
    </p:spTree>
    <p:extLst>
      <p:ext uri="{BB962C8B-B14F-4D97-AF65-F5344CB8AC3E}">
        <p14:creationId xmlns:p14="http://schemas.microsoft.com/office/powerpoint/2010/main" val="3237886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5</a:t>
            </a:fld>
            <a:endParaRPr lang="fr-FR"/>
          </a:p>
        </p:txBody>
      </p:sp>
    </p:spTree>
    <p:extLst>
      <p:ext uri="{BB962C8B-B14F-4D97-AF65-F5344CB8AC3E}">
        <p14:creationId xmlns:p14="http://schemas.microsoft.com/office/powerpoint/2010/main" val="50598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843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24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88876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0137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9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6F17EC-19E0-4D7A-9C4B-A3184DCBAB9B}" type="datetimeFigureOut">
              <a:rPr lang="fr-FR" smtClean="0"/>
              <a:t>24/11/2023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54202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6F17EC-19E0-4D7A-9C4B-A3184DCBAB9B}" type="datetimeFigureOut">
              <a:rPr lang="fr-FR" smtClean="0"/>
              <a:t>24/11/2023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731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6F17EC-19E0-4D7A-9C4B-A3184DCBAB9B}" type="datetimeFigureOut">
              <a:rPr lang="fr-FR" smtClean="0"/>
              <a:t>24/11/2023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451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F17EC-19E0-4D7A-9C4B-A3184DCBAB9B}" type="datetimeFigureOut">
              <a:rPr lang="fr-FR" smtClean="0"/>
              <a:t>24/11/2023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6974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24/11/2023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7747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24/11/2023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14791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F17EC-19E0-4D7A-9C4B-A3184DCBAB9B}" type="datetimeFigureOut">
              <a:rPr lang="fr-FR" smtClean="0"/>
              <a:t>24/11/2023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1739-2A1A-4418-A4E8-FEA5CA006973}" type="slidenum">
              <a:rPr lang="fr-FR" smtClean="0"/>
              <a:t>‹N°›</a:t>
            </a:fld>
            <a:endParaRPr lang="fr-FR"/>
          </a:p>
        </p:txBody>
      </p:sp>
    </p:spTree>
    <p:extLst>
      <p:ext uri="{BB962C8B-B14F-4D97-AF65-F5344CB8AC3E}">
        <p14:creationId xmlns:p14="http://schemas.microsoft.com/office/powerpoint/2010/main" val="301198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Grille%20horaire%20BAC%20PRO.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636524"/>
            <a:ext cx="12191996" cy="122147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a16="http://schemas.microsoft.com/office/drawing/2014/main" id="{DF276C74-0B4E-94EF-3867-AC33F1B526B9}"/>
              </a:ext>
            </a:extLst>
          </p:cNvPr>
          <p:cNvSpPr/>
          <p:nvPr/>
        </p:nvSpPr>
        <p:spPr>
          <a:xfrm>
            <a:off x="3655377" y="291193"/>
            <a:ext cx="4599464" cy="707886"/>
          </a:xfrm>
          <a:prstGeom prst="rect">
            <a:avLst/>
          </a:prstGeom>
        </p:spPr>
        <p:txBody>
          <a:bodyPr wrap="none">
            <a:spAutoFit/>
          </a:bodyPr>
          <a:lstStyle/>
          <a:p>
            <a:pPr algn="ctr"/>
            <a:r>
              <a:rPr lang="fr-FR" sz="2000" b="1" dirty="0"/>
              <a:t>LA RÉFORME STRUCTURELLE DU BAC PRO</a:t>
            </a:r>
          </a:p>
          <a:p>
            <a:pPr algn="ctr"/>
            <a:r>
              <a:rPr lang="fr-FR" sz="2000" b="1" dirty="0"/>
              <a:t>- 200H SUR LES TROIS ANS</a:t>
            </a:r>
          </a:p>
        </p:txBody>
      </p:sp>
      <p:sp>
        <p:nvSpPr>
          <p:cNvPr id="9" name="Rectangle 8">
            <a:extLst>
              <a:ext uri="{FF2B5EF4-FFF2-40B4-BE49-F238E27FC236}">
                <a16:creationId xmlns:a16="http://schemas.microsoft.com/office/drawing/2014/main" id="{DF276C74-0B4E-94EF-3867-AC33F1B526B9}"/>
              </a:ext>
            </a:extLst>
          </p:cNvPr>
          <p:cNvSpPr/>
          <p:nvPr/>
        </p:nvSpPr>
        <p:spPr>
          <a:xfrm>
            <a:off x="1953618" y="1325658"/>
            <a:ext cx="8284768" cy="400110"/>
          </a:xfrm>
          <a:prstGeom prst="rect">
            <a:avLst/>
          </a:prstGeom>
        </p:spPr>
        <p:txBody>
          <a:bodyPr wrap="none">
            <a:spAutoFit/>
          </a:bodyPr>
          <a:lstStyle/>
          <a:p>
            <a:r>
              <a:rPr lang="fr-FR" sz="2000" b="1" dirty="0"/>
              <a:t>MISE EN PLACE DÈS 2024 SUR L’ENSEMBLE DES NIVEAUX DE LA FORMATION </a:t>
            </a:r>
          </a:p>
        </p:txBody>
      </p:sp>
      <p:sp>
        <p:nvSpPr>
          <p:cNvPr id="13" name="Rectangle 12"/>
          <p:cNvSpPr/>
          <p:nvPr/>
        </p:nvSpPr>
        <p:spPr>
          <a:xfrm>
            <a:off x="1899231" y="3481091"/>
            <a:ext cx="8063635"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DÉSORGANISATION DE L’ANNÉE DE TERMINALE À LA RENTRÉE 2024</a:t>
            </a:r>
          </a:p>
        </p:txBody>
      </p:sp>
      <p:sp>
        <p:nvSpPr>
          <p:cNvPr id="2" name="ZoneTexte 1"/>
          <p:cNvSpPr txBox="1"/>
          <p:nvPr/>
        </p:nvSpPr>
        <p:spPr>
          <a:xfrm flipH="1">
            <a:off x="3177769" y="6089188"/>
            <a:ext cx="5836466" cy="646331"/>
          </a:xfrm>
          <a:prstGeom prst="rect">
            <a:avLst/>
          </a:prstGeom>
          <a:noFill/>
        </p:spPr>
        <p:txBody>
          <a:bodyPr wrap="square" rtlCol="0">
            <a:spAutoFit/>
          </a:bodyPr>
          <a:lstStyle/>
          <a:p>
            <a:pPr algn="ctr"/>
            <a:r>
              <a:rPr lang="fr-FR" b="1" dirty="0">
                <a:solidFill>
                  <a:schemeClr val="bg1"/>
                </a:solidFill>
              </a:rPr>
              <a:t>UNE   REFORME AVEC L’INSERTION PROFESSIONNELLE COMME SEULE BOUSSOLE</a:t>
            </a:r>
          </a:p>
        </p:txBody>
      </p:sp>
      <p:sp>
        <p:nvSpPr>
          <p:cNvPr id="8" name="Rectangle 7">
            <a:extLst>
              <a:ext uri="{FF2B5EF4-FFF2-40B4-BE49-F238E27FC236}">
                <a16:creationId xmlns:a16="http://schemas.microsoft.com/office/drawing/2014/main" id="{DF276C74-0B4E-94EF-3867-AC33F1B526B9}"/>
              </a:ext>
            </a:extLst>
          </p:cNvPr>
          <p:cNvSpPr/>
          <p:nvPr/>
        </p:nvSpPr>
        <p:spPr>
          <a:xfrm>
            <a:off x="2208173" y="2506691"/>
            <a:ext cx="6553910" cy="400110"/>
          </a:xfrm>
          <a:prstGeom prst="rect">
            <a:avLst/>
          </a:prstGeom>
        </p:spPr>
        <p:txBody>
          <a:bodyPr wrap="none">
            <a:spAutoFit/>
          </a:bodyPr>
          <a:lstStyle/>
          <a:p>
            <a:pPr marL="342900" indent="-342900">
              <a:buFont typeface="Arial" panose="020B0604020202020204" pitchFamily="34" charset="0"/>
              <a:buChar char="•"/>
            </a:pPr>
            <a:r>
              <a:rPr lang="fr-FR" sz="2000" b="1" dirty="0"/>
              <a:t>RENFORCER LES SAVOIRS FONDAMENTAUX : L’ARNAQUE </a:t>
            </a:r>
          </a:p>
        </p:txBody>
      </p:sp>
    </p:spTree>
    <p:extLst>
      <p:ext uri="{BB962C8B-B14F-4D97-AF65-F5344CB8AC3E}">
        <p14:creationId xmlns:p14="http://schemas.microsoft.com/office/powerpoint/2010/main" val="27356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4761" y="5255752"/>
            <a:ext cx="12191996" cy="170116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a:off x="44761" y="5445483"/>
            <a:ext cx="11119108" cy="1477328"/>
          </a:xfrm>
          <a:prstGeom prst="rect">
            <a:avLst/>
          </a:prstGeom>
        </p:spPr>
        <p:txBody>
          <a:bodyPr wrap="square">
            <a:spAutoFit/>
          </a:bodyPr>
          <a:lstStyle/>
          <a:p>
            <a:endParaRPr lang="fr-FR" b="1" dirty="0">
              <a:solidFill>
                <a:schemeClr val="bg1"/>
              </a:solidFill>
            </a:endParaRPr>
          </a:p>
          <a:p>
            <a:r>
              <a:rPr lang="fr-FR" b="1" dirty="0">
                <a:solidFill>
                  <a:schemeClr val="bg1"/>
                </a:solidFill>
              </a:rPr>
              <a:t>NE COMPENSE PAS LES HEURES DISICPLINAIRES PERDUES AVEC LA TVP : AU CONTRAIRE PERTE DE 116 h (60 + 56) </a:t>
            </a:r>
          </a:p>
          <a:p>
            <a:r>
              <a:rPr lang="fr-FR" b="1" dirty="0">
                <a:solidFill>
                  <a:schemeClr val="bg1"/>
                </a:solidFill>
              </a:rPr>
              <a:t>MISE EN PLACE DE GROUPES DE NIVEAUX (PAS EFFICACES POUR TRAITER LA DIFFICULTÉ SCOLAIRE).</a:t>
            </a:r>
            <a:endParaRPr lang="fr-FR" b="1" dirty="0">
              <a:solidFill>
                <a:srgbClr val="FFFF00"/>
              </a:solidFill>
            </a:endParaRPr>
          </a:p>
          <a:p>
            <a:r>
              <a:rPr lang="fr-FR" b="1" dirty="0">
                <a:solidFill>
                  <a:schemeClr val="bg1"/>
                </a:solidFill>
              </a:rPr>
              <a:t>ATTEINTE À LA LIBERTÉ PÉDAGOGIQUE</a:t>
            </a:r>
          </a:p>
          <a:p>
            <a:r>
              <a:rPr lang="fr-FR" b="1" dirty="0">
                <a:solidFill>
                  <a:schemeClr val="bg1"/>
                </a:solidFill>
              </a:rPr>
              <a:t>DISPARITION DE LA BRIQUE PACTE ENSEIGNEMENT EN EFFECTIFS RÉDUITS. </a:t>
            </a:r>
          </a:p>
        </p:txBody>
      </p:sp>
      <p:sp>
        <p:nvSpPr>
          <p:cNvPr id="7" name="Rectangle 6"/>
          <p:cNvSpPr/>
          <p:nvPr/>
        </p:nvSpPr>
        <p:spPr>
          <a:xfrm>
            <a:off x="1131155" y="786219"/>
            <a:ext cx="9255815" cy="1077218"/>
          </a:xfrm>
          <a:prstGeom prst="rect">
            <a:avLst/>
          </a:prstGeom>
        </p:spPr>
        <p:txBody>
          <a:bodyPr wrap="square">
            <a:spAutoFit/>
          </a:bodyPr>
          <a:lstStyle/>
          <a:p>
            <a:pPr algn="ctr"/>
            <a:r>
              <a:rPr lang="fr-FR" sz="1600" b="1" dirty="0">
                <a:ea typeface="Arial Unicode MS" panose="020B0604020202020204" pitchFamily="34" charset="-128"/>
              </a:rPr>
              <a:t>EN SECONDE ET PREMIÈRE  </a:t>
            </a:r>
          </a:p>
          <a:p>
            <a:r>
              <a:rPr lang="fr-FR" sz="1600" dirty="0">
                <a:ea typeface="Arial Unicode MS" panose="020B0604020202020204" pitchFamily="34" charset="-128"/>
              </a:rPr>
              <a:t>Généralisation de la mesure 2 (initialement liée au pacte) :  </a:t>
            </a:r>
            <a:r>
              <a:rPr lang="fr-FR" sz="1600" dirty="0"/>
              <a:t>Permettre des enseignements aux savoirs fondamentaux (Français et Maths) en 2</a:t>
            </a:r>
            <a:r>
              <a:rPr lang="fr-FR" sz="1600" baseline="30000" dirty="0"/>
              <a:t>° </a:t>
            </a:r>
            <a:r>
              <a:rPr lang="fr-FR" sz="1600" dirty="0"/>
              <a:t> et 1° Bac Pro en groupes réduits.</a:t>
            </a:r>
            <a:r>
              <a:rPr lang="fr-FR" sz="1600" dirty="0">
                <a:ea typeface="Arial Unicode MS" panose="020B0604020202020204" pitchFamily="34" charset="-128"/>
              </a:rPr>
              <a:t> </a:t>
            </a:r>
          </a:p>
          <a:p>
            <a:r>
              <a:rPr lang="fr-FR" sz="1600" dirty="0"/>
              <a:t>Pas d’heures supplémentaires pour les élèves ni pour les profs !</a:t>
            </a:r>
            <a:endParaRPr lang="fr-FR" sz="1600" b="1" dirty="0">
              <a:ea typeface="Arial Unicode MS" panose="020B0604020202020204" pitchFamily="34" charset="-128"/>
            </a:endParaRPr>
          </a:p>
        </p:txBody>
      </p:sp>
      <p:sp>
        <p:nvSpPr>
          <p:cNvPr id="10" name="Rectangle 9"/>
          <p:cNvSpPr/>
          <p:nvPr/>
        </p:nvSpPr>
        <p:spPr>
          <a:xfrm>
            <a:off x="251466" y="1866469"/>
            <a:ext cx="5401800" cy="2800767"/>
          </a:xfrm>
          <a:prstGeom prst="rect">
            <a:avLst/>
          </a:prstGeom>
        </p:spPr>
        <p:txBody>
          <a:bodyPr wrap="none">
            <a:spAutoFit/>
          </a:bodyPr>
          <a:lstStyle/>
          <a:p>
            <a:pPr algn="ctr"/>
            <a:r>
              <a:rPr lang="fr-FR" sz="1600" b="1" dirty="0">
                <a:ea typeface="Arial Unicode MS" panose="020B0604020202020204" pitchFamily="34" charset="-128"/>
              </a:rPr>
              <a:t>SUPPRESSION DE 2H D’ACCOMPAGNEMENT PERSONNALISÉ </a:t>
            </a:r>
          </a:p>
          <a:p>
            <a:pPr algn="ctr"/>
            <a:r>
              <a:rPr lang="fr-FR" sz="1600" b="1" dirty="0">
                <a:ea typeface="Arial Unicode MS" panose="020B0604020202020204" pitchFamily="34" charset="-128"/>
              </a:rPr>
              <a:t>EN 2</a:t>
            </a:r>
            <a:r>
              <a:rPr lang="fr-FR" sz="1600" b="1" baseline="30000" dirty="0">
                <a:ea typeface="Arial Unicode MS" panose="020B0604020202020204" pitchFamily="34" charset="-128"/>
              </a:rPr>
              <a:t>NDE</a:t>
            </a:r>
            <a:r>
              <a:rPr lang="fr-FR" sz="1600" b="1" dirty="0">
                <a:ea typeface="Arial Unicode MS" panose="020B0604020202020204" pitchFamily="34" charset="-128"/>
              </a:rPr>
              <a:t> ET 1</a:t>
            </a:r>
            <a:r>
              <a:rPr lang="fr-FR" sz="1600" b="1" baseline="30000" dirty="0">
                <a:ea typeface="Arial Unicode MS" panose="020B0604020202020204" pitchFamily="34" charset="-128"/>
              </a:rPr>
              <a:t>ÈRE</a:t>
            </a:r>
          </a:p>
          <a:p>
            <a:r>
              <a:rPr lang="fr-FR" sz="1600" dirty="0"/>
              <a:t>En seconde : </a:t>
            </a:r>
          </a:p>
          <a:p>
            <a:r>
              <a:rPr lang="fr-FR" sz="1600" dirty="0"/>
              <a:t>Passage de 90h (3h) à 30 h (1h) donc </a:t>
            </a:r>
            <a:r>
              <a:rPr lang="fr-FR" sz="1600" dirty="0">
                <a:solidFill>
                  <a:srgbClr val="FF0000"/>
                </a:solidFill>
              </a:rPr>
              <a:t>suppression de 60 h</a:t>
            </a:r>
          </a:p>
          <a:p>
            <a:r>
              <a:rPr lang="fr-FR" sz="1600" dirty="0"/>
              <a:t>1 heure d’accompagnement : soutien au parcours (orientation)</a:t>
            </a:r>
          </a:p>
          <a:p>
            <a:r>
              <a:rPr lang="fr-FR" sz="1600" dirty="0"/>
              <a:t>Les élèves passent à 28h semaine</a:t>
            </a:r>
          </a:p>
          <a:p>
            <a:r>
              <a:rPr lang="fr-FR" sz="1600" dirty="0"/>
              <a:t>En première: </a:t>
            </a:r>
          </a:p>
          <a:p>
            <a:r>
              <a:rPr lang="fr-FR" sz="1600" dirty="0"/>
              <a:t>Passage de 84h (3h) à 28 h (1h) donc </a:t>
            </a:r>
            <a:r>
              <a:rPr lang="fr-FR" sz="1600" dirty="0">
                <a:solidFill>
                  <a:srgbClr val="FF0000"/>
                </a:solidFill>
              </a:rPr>
              <a:t>suppression de 56 h</a:t>
            </a:r>
          </a:p>
          <a:p>
            <a:r>
              <a:rPr lang="fr-FR" sz="1600" dirty="0"/>
              <a:t>1 heure d’accompagnement : soutien au parcours (orientation)</a:t>
            </a:r>
          </a:p>
          <a:p>
            <a:r>
              <a:rPr lang="fr-FR" sz="1600" dirty="0"/>
              <a:t>Les élèves passent à 28h semaine</a:t>
            </a:r>
          </a:p>
          <a:p>
            <a:endParaRPr lang="fr-FR" sz="1600" dirty="0"/>
          </a:p>
        </p:txBody>
      </p:sp>
      <p:sp>
        <p:nvSpPr>
          <p:cNvPr id="12" name="Rectangle 11"/>
          <p:cNvSpPr/>
          <p:nvPr/>
        </p:nvSpPr>
        <p:spPr>
          <a:xfrm>
            <a:off x="149450" y="4452032"/>
            <a:ext cx="5946552" cy="830997"/>
          </a:xfrm>
          <a:prstGeom prst="rect">
            <a:avLst/>
          </a:prstGeom>
        </p:spPr>
        <p:txBody>
          <a:bodyPr wrap="square">
            <a:spAutoFit/>
          </a:bodyPr>
          <a:lstStyle/>
          <a:p>
            <a:pPr algn="ctr"/>
            <a:r>
              <a:rPr lang="fr-FR" sz="1600" b="1" dirty="0"/>
              <a:t>PAS DE DÉDOUBLEMENTS </a:t>
            </a:r>
          </a:p>
          <a:p>
            <a:r>
              <a:rPr lang="fr-FR" sz="1600" dirty="0"/>
              <a:t>Résultats des tests de positionnement = constitution des groupes</a:t>
            </a:r>
          </a:p>
          <a:p>
            <a:r>
              <a:rPr lang="fr-FR" sz="1600" dirty="0"/>
              <a:t>Les profs seraient </a:t>
            </a:r>
            <a:r>
              <a:rPr lang="fr-FR" sz="1600" dirty="0" err="1"/>
              <a:t>formé·es</a:t>
            </a:r>
            <a:r>
              <a:rPr lang="fr-FR" sz="1600" dirty="0"/>
              <a:t> au diagnostic et à la remédiation.</a:t>
            </a:r>
          </a:p>
        </p:txBody>
      </p:sp>
      <p:sp>
        <p:nvSpPr>
          <p:cNvPr id="2" name="Rectangle 1"/>
          <p:cNvSpPr/>
          <p:nvPr/>
        </p:nvSpPr>
        <p:spPr>
          <a:xfrm>
            <a:off x="3383990" y="71696"/>
            <a:ext cx="4750147" cy="707886"/>
          </a:xfrm>
          <a:prstGeom prst="rect">
            <a:avLst/>
          </a:prstGeom>
        </p:spPr>
        <p:txBody>
          <a:bodyPr wrap="none">
            <a:spAutoFit/>
          </a:bodyPr>
          <a:lstStyle/>
          <a:p>
            <a:r>
              <a:rPr lang="fr-FR" sz="2000" b="1" dirty="0"/>
              <a:t>RENFORCER LES SAVOIRS FONDAMENTAUX</a:t>
            </a:r>
          </a:p>
          <a:p>
            <a:pPr algn="ctr"/>
            <a:r>
              <a:rPr lang="fr-FR" sz="2000" b="1" dirty="0"/>
              <a:t>UNE ARNAQUE </a:t>
            </a:r>
          </a:p>
        </p:txBody>
      </p:sp>
      <p:sp>
        <p:nvSpPr>
          <p:cNvPr id="16" name="Oval 2"/>
          <p:cNvSpPr>
            <a:spLocks noChangeArrowheads="1"/>
          </p:cNvSpPr>
          <p:nvPr/>
        </p:nvSpPr>
        <p:spPr bwMode="auto">
          <a:xfrm>
            <a:off x="10185779" y="2961086"/>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Mise en place des groupes à effectifs réduits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Moins 4 semaines de cours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(116h)</a:t>
            </a:r>
            <a:r>
              <a:rPr kumimoji="0" lang="fr-FR" altLang="fr-FR" sz="1600" b="1" i="0" u="none" strike="noStrike" cap="none" normalizeH="0" baseline="0" dirty="0">
                <a:ln>
                  <a:noFill/>
                </a:ln>
                <a:solidFill>
                  <a:srgbClr val="000000"/>
                </a:solidFill>
                <a:effectLst/>
                <a:latin typeface="Bebas Neue Bold" panose="020B0606020202050201" pitchFamily="34" charset="0"/>
              </a:rPr>
              <a:t> </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7" name="Rectangle 16"/>
          <p:cNvSpPr/>
          <p:nvPr/>
        </p:nvSpPr>
        <p:spPr>
          <a:xfrm>
            <a:off x="6145749" y="2142207"/>
            <a:ext cx="6046251" cy="338554"/>
          </a:xfrm>
          <a:prstGeom prst="rect">
            <a:avLst/>
          </a:prstGeom>
        </p:spPr>
        <p:txBody>
          <a:bodyPr wrap="square">
            <a:spAutoFit/>
          </a:bodyPr>
          <a:lstStyle/>
          <a:p>
            <a:pPr algn="ctr"/>
            <a:r>
              <a:rPr lang="fr-FR" sz="1600" b="1" dirty="0"/>
              <a:t>RENFORCEMENT DU FRANÇAIS ET DES MATHS ? </a:t>
            </a:r>
          </a:p>
        </p:txBody>
      </p:sp>
      <p:sp>
        <p:nvSpPr>
          <p:cNvPr id="3" name="Rectangle 2"/>
          <p:cNvSpPr/>
          <p:nvPr/>
        </p:nvSpPr>
        <p:spPr>
          <a:xfrm>
            <a:off x="6096002" y="3250202"/>
            <a:ext cx="1840864" cy="646331"/>
          </a:xfrm>
          <a:prstGeom prst="rect">
            <a:avLst/>
          </a:prstGeom>
        </p:spPr>
        <p:txBody>
          <a:bodyPr wrap="square">
            <a:spAutoFit/>
          </a:bodyPr>
          <a:lstStyle/>
          <a:p>
            <a:r>
              <a:rPr lang="fr-FR" sz="3600" b="1" dirty="0">
                <a:solidFill>
                  <a:srgbClr val="C00000"/>
                </a:solidFill>
              </a:rPr>
              <a:t> </a:t>
            </a:r>
            <a:endParaRPr lang="fr-FR" sz="1600" dirty="0"/>
          </a:p>
        </p:txBody>
      </p:sp>
      <p:sp>
        <p:nvSpPr>
          <p:cNvPr id="13" name="Accolade fermante 12"/>
          <p:cNvSpPr/>
          <p:nvPr/>
        </p:nvSpPr>
        <p:spPr>
          <a:xfrm>
            <a:off x="5483779" y="2439689"/>
            <a:ext cx="271503" cy="1995693"/>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 name="ZoneTexte 3"/>
          <p:cNvSpPr txBox="1"/>
          <p:nvPr/>
        </p:nvSpPr>
        <p:spPr>
          <a:xfrm>
            <a:off x="6203252" y="2819315"/>
            <a:ext cx="3982527" cy="2308324"/>
          </a:xfrm>
          <a:prstGeom prst="rect">
            <a:avLst/>
          </a:prstGeom>
          <a:noFill/>
        </p:spPr>
        <p:txBody>
          <a:bodyPr wrap="square" rtlCol="0">
            <a:spAutoFit/>
          </a:bodyPr>
          <a:lstStyle/>
          <a:p>
            <a:r>
              <a:rPr lang="fr-FR" b="1" dirty="0">
                <a:solidFill>
                  <a:srgbClr val="FF0000"/>
                </a:solidFill>
              </a:rPr>
              <a:t>HEURES NON RÉALLOUÉES</a:t>
            </a:r>
          </a:p>
          <a:p>
            <a:r>
              <a:rPr lang="fr-FR" b="1" dirty="0">
                <a:solidFill>
                  <a:srgbClr val="FF0000"/>
                </a:solidFill>
              </a:rPr>
              <a:t>DANS LA GRILLE HORAIRE ÉLÈVES</a:t>
            </a:r>
          </a:p>
          <a:p>
            <a:r>
              <a:rPr lang="fr-FR" b="1" dirty="0">
                <a:solidFill>
                  <a:srgbClr val="FF0000"/>
                </a:solidFill>
              </a:rPr>
              <a:t>REDÉPLOYÉES EN HEURES PROFS ?</a:t>
            </a:r>
          </a:p>
          <a:p>
            <a:r>
              <a:rPr lang="fr-FR" b="1" dirty="0">
                <a:solidFill>
                  <a:srgbClr val="FF0000"/>
                </a:solidFill>
              </a:rPr>
              <a:t>1H EN FRANÇAIS</a:t>
            </a:r>
          </a:p>
          <a:p>
            <a:r>
              <a:rPr lang="fr-FR" b="1" dirty="0">
                <a:solidFill>
                  <a:srgbClr val="FF0000"/>
                </a:solidFill>
              </a:rPr>
              <a:t>1H EN MATH </a:t>
            </a:r>
          </a:p>
          <a:p>
            <a:r>
              <a:rPr lang="fr-FR" b="1" dirty="0">
                <a:solidFill>
                  <a:srgbClr val="FF0000"/>
                </a:solidFill>
              </a:rPr>
              <a:t>ENGAGEMENT A ABONDER LES DGH EN HEURE PROF POUR GROUPES À EFFECTIFS RÉDUITS </a:t>
            </a:r>
          </a:p>
        </p:txBody>
      </p:sp>
      <p:pic>
        <p:nvPicPr>
          <p:cNvPr id="14" name="Image 13" descr="Une image contenant Panneau de signalisation, signe, triangle&#10;&#10;Description générée automatiquement">
            <a:extLst>
              <a:ext uri="{FF2B5EF4-FFF2-40B4-BE49-F238E27FC236}">
                <a16:creationId xmlns:a16="http://schemas.microsoft.com/office/drawing/2014/main" id="{494D00E2-F53D-FA47-E9BB-EF3F1A068C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3091" y="2153748"/>
            <a:ext cx="740321" cy="654026"/>
          </a:xfrm>
          <a:prstGeom prst="rect">
            <a:avLst/>
          </a:prstGeom>
        </p:spPr>
      </p:pic>
    </p:spTree>
    <p:extLst>
      <p:ext uri="{BB962C8B-B14F-4D97-AF65-F5344CB8AC3E}">
        <p14:creationId xmlns:p14="http://schemas.microsoft.com/office/powerpoint/2010/main" val="31129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2" grpId="0"/>
      <p:bldP spid="16" grpId="0" animBg="1"/>
      <p:bldP spid="17" grpId="0"/>
      <p:bldP spid="1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E6EEAE34-F0C2-1347-53B6-CAB4751345DA}"/>
              </a:ext>
            </a:extLst>
          </p:cNvPr>
          <p:cNvSpPr/>
          <p:nvPr/>
        </p:nvSpPr>
        <p:spPr>
          <a:xfrm>
            <a:off x="4" y="5322627"/>
            <a:ext cx="12191996" cy="15353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215452" y="5645107"/>
            <a:ext cx="11976548" cy="1200329"/>
          </a:xfrm>
          <a:prstGeom prst="rect">
            <a:avLst/>
          </a:prstGeom>
        </p:spPr>
        <p:txBody>
          <a:bodyPr wrap="square">
            <a:spAutoFit/>
          </a:bodyPr>
          <a:lstStyle/>
          <a:p>
            <a:r>
              <a:rPr lang="fr-FR" b="1" dirty="0">
                <a:solidFill>
                  <a:schemeClr val="bg1"/>
                </a:solidFill>
              </a:rPr>
              <a:t>ARRÊT DES COURS EN MAI. PAS D’AMÉNAGEMENT DES PROGRAMMES. RISQUE D’ANNUALISATION.  </a:t>
            </a:r>
          </a:p>
          <a:p>
            <a:r>
              <a:rPr lang="fr-FR" b="1" dirty="0">
                <a:solidFill>
                  <a:schemeClr val="bg1"/>
                </a:solidFill>
              </a:rPr>
              <a:t>MÉCONNAISSANCE  DU RYTHME D’APPRENTISSAGE DES ÉLÈVES.</a:t>
            </a:r>
          </a:p>
          <a:p>
            <a:r>
              <a:rPr lang="fr-FR" b="1" dirty="0">
                <a:solidFill>
                  <a:schemeClr val="bg1"/>
                </a:solidFill>
              </a:rPr>
              <a:t>GRATIFICATION DES PFMP : TRI DES ELEVES</a:t>
            </a:r>
          </a:p>
          <a:p>
            <a:r>
              <a:rPr lang="fr-FR" b="1" dirty="0">
                <a:solidFill>
                  <a:schemeClr val="bg1"/>
                </a:solidFill>
              </a:rPr>
              <a:t>IMPROBABLE RETOUR DES « POURSUITES D’ÉTUDES » EN JUIN (MODÈLE DU BAC GÉNÉRAL).</a:t>
            </a:r>
          </a:p>
        </p:txBody>
      </p:sp>
      <p:sp>
        <p:nvSpPr>
          <p:cNvPr id="12" name="Rectangle 11"/>
          <p:cNvSpPr/>
          <p:nvPr/>
        </p:nvSpPr>
        <p:spPr>
          <a:xfrm>
            <a:off x="2087903" y="89572"/>
            <a:ext cx="8016195" cy="707886"/>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À LA RENTRÉE 2024 UNE MESURE HORS-SOL</a:t>
            </a:r>
          </a:p>
        </p:txBody>
      </p:sp>
      <p:sp>
        <p:nvSpPr>
          <p:cNvPr id="4" name="Rectangle 3"/>
          <p:cNvSpPr/>
          <p:nvPr/>
        </p:nvSpPr>
        <p:spPr>
          <a:xfrm>
            <a:off x="341194" y="775022"/>
            <a:ext cx="4914432" cy="369332"/>
          </a:xfrm>
          <a:prstGeom prst="rect">
            <a:avLst/>
          </a:prstGeom>
        </p:spPr>
        <p:txBody>
          <a:bodyPr wrap="square">
            <a:spAutoFit/>
          </a:bodyPr>
          <a:lstStyle/>
          <a:p>
            <a:r>
              <a:rPr lang="fr-FR" b="1" dirty="0">
                <a:ea typeface="Arial Unicode MS" panose="020B0604020202020204" pitchFamily="34" charset="-128"/>
              </a:rPr>
              <a:t>UN CALENDRIER DÉMENTIEL :</a:t>
            </a:r>
            <a:endParaRPr lang="fr-FR" dirty="0"/>
          </a:p>
        </p:txBody>
      </p:sp>
      <p:graphicFrame>
        <p:nvGraphicFramePr>
          <p:cNvPr id="5" name="Tableau 4"/>
          <p:cNvGraphicFramePr>
            <a:graphicFrameLocks noGrp="1"/>
          </p:cNvGraphicFramePr>
          <p:nvPr/>
        </p:nvGraphicFramePr>
        <p:xfrm>
          <a:off x="418289" y="1144354"/>
          <a:ext cx="9459136" cy="2347646"/>
        </p:xfrm>
        <a:graphic>
          <a:graphicData uri="http://schemas.openxmlformats.org/drawingml/2006/table">
            <a:tbl>
              <a:tblPr/>
              <a:tblGrid>
                <a:gridCol w="2107947">
                  <a:extLst>
                    <a:ext uri="{9D8B030D-6E8A-4147-A177-3AD203B41FA5}">
                      <a16:colId xmlns:a16="http://schemas.microsoft.com/office/drawing/2014/main" val="20000"/>
                    </a:ext>
                  </a:extLst>
                </a:gridCol>
                <a:gridCol w="1203792">
                  <a:extLst>
                    <a:ext uri="{9D8B030D-6E8A-4147-A177-3AD203B41FA5}">
                      <a16:colId xmlns:a16="http://schemas.microsoft.com/office/drawing/2014/main" val="20001"/>
                    </a:ext>
                  </a:extLst>
                </a:gridCol>
                <a:gridCol w="4617267">
                  <a:extLst>
                    <a:ext uri="{9D8B030D-6E8A-4147-A177-3AD203B41FA5}">
                      <a16:colId xmlns:a16="http://schemas.microsoft.com/office/drawing/2014/main" val="20002"/>
                    </a:ext>
                  </a:extLst>
                </a:gridCol>
                <a:gridCol w="1530130">
                  <a:extLst>
                    <a:ext uri="{9D8B030D-6E8A-4147-A177-3AD203B41FA5}">
                      <a16:colId xmlns:a16="http://schemas.microsoft.com/office/drawing/2014/main" val="20004"/>
                    </a:ext>
                  </a:extLst>
                </a:gridCol>
              </a:tblGrid>
              <a:tr h="840918">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Septembre/Mai</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(22s de cours et 6s  de PFMP)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Mi-Mai </a:t>
                      </a:r>
                      <a:r>
                        <a:rPr lang="fr-FR" sz="1400" kern="1400" dirty="0">
                          <a:ln>
                            <a:noFill/>
                          </a:ln>
                          <a:solidFill>
                            <a:srgbClr val="000000"/>
                          </a:solidFill>
                          <a:effectLst/>
                          <a:latin typeface="Calibri" panose="020F0502020204030204" pitchFamily="34" charset="0"/>
                        </a:rPr>
                        <a:t> (1s</a:t>
                      </a:r>
                      <a:r>
                        <a:rPr lang="fr-FR" sz="1400" kern="1400" baseline="0" dirty="0">
                          <a:ln>
                            <a:noFill/>
                          </a:ln>
                          <a:solidFill>
                            <a:srgbClr val="000000"/>
                          </a:solidFill>
                          <a:effectLst/>
                          <a:latin typeface="Calibri" panose="020F0502020204030204" pitchFamily="34" charset="0"/>
                        </a:rPr>
                        <a:t>)</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Mai/juin </a:t>
                      </a:r>
                      <a:r>
                        <a:rPr lang="fr-FR" sz="1400" b="0" kern="1400" dirty="0">
                          <a:ln>
                            <a:noFill/>
                          </a:ln>
                          <a:solidFill>
                            <a:srgbClr val="000000"/>
                          </a:solidFill>
                          <a:effectLst/>
                          <a:latin typeface="Calibri" panose="020F0502020204030204" pitchFamily="34" charset="0"/>
                        </a:rPr>
                        <a:t>(6s)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Juillet</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401530">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Tronc commun</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Passage des CCF</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Calendrier 6 s de PFMP (autonomie des  équipes pédagogiques)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baseline="0" dirty="0">
                          <a:ln>
                            <a:noFill/>
                          </a:ln>
                          <a:solidFill>
                            <a:srgbClr val="000000"/>
                          </a:solidFill>
                          <a:effectLst/>
                          <a:latin typeface="Calibri" panose="020F0502020204030204" pitchFamily="34" charset="0"/>
                        </a:rPr>
                        <a:t>Examen</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Epreuves </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Ponctuelles…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Parcours de diversification </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(PFMP ou « poursuite d'études »)</a:t>
                      </a:r>
                    </a:p>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Goulot d’étranglement (car départ aussi des 2</a:t>
                      </a:r>
                      <a:r>
                        <a:rPr lang="fr-FR" sz="1400" b="1" kern="1400" baseline="30000" dirty="0">
                          <a:ln>
                            <a:noFill/>
                          </a:ln>
                          <a:solidFill>
                            <a:srgbClr val="000000"/>
                          </a:solidFill>
                          <a:effectLst/>
                          <a:latin typeface="Calibri" panose="020F0502020204030204" pitchFamily="34" charset="0"/>
                        </a:rPr>
                        <a:t>nd</a:t>
                      </a:r>
                      <a:r>
                        <a:rPr lang="fr-FR" sz="1400" b="1" kern="1400" dirty="0">
                          <a:ln>
                            <a:noFill/>
                          </a:ln>
                          <a:solidFill>
                            <a:srgbClr val="000000"/>
                          </a:solidFill>
                          <a:effectLst/>
                          <a:latin typeface="Calibri" panose="020F0502020204030204" pitchFamily="34" charset="0"/>
                        </a:rPr>
                        <a:t> et des 1eres)</a:t>
                      </a:r>
                    </a:p>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Modification des EDT car plus de grille horaire</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Pendant la période de diversification : les élèves reviennent pour l’oral de PSE et Grand oral (projet de l’élève)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contrôle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Control 1"/>
          <p:cNvSpPr>
            <a:spLocks noChangeArrowheads="1" noChangeShapeType="1"/>
          </p:cNvSpPr>
          <p:nvPr/>
        </p:nvSpPr>
        <p:spPr bwMode="auto">
          <a:xfrm>
            <a:off x="3776663" y="10107613"/>
            <a:ext cx="6100762" cy="1123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Oval 2"/>
          <p:cNvSpPr>
            <a:spLocks noChangeArrowheads="1"/>
          </p:cNvSpPr>
          <p:nvPr/>
        </p:nvSpPr>
        <p:spPr bwMode="auto">
          <a:xfrm>
            <a:off x="10104098" y="2211615"/>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6 semaines de PARCOURS diversifiés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3 semaines de  cours en moins!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87h élèves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4" name="Control 1"/>
          <p:cNvSpPr>
            <a:spLocks noChangeArrowheads="1" noChangeShapeType="1"/>
          </p:cNvSpPr>
          <p:nvPr/>
        </p:nvSpPr>
        <p:spPr bwMode="auto">
          <a:xfrm>
            <a:off x="1098042" y="9783152"/>
            <a:ext cx="9237659" cy="146585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13" name="Rectangle 12"/>
          <p:cNvSpPr/>
          <p:nvPr/>
        </p:nvSpPr>
        <p:spPr>
          <a:xfrm>
            <a:off x="341194" y="3728551"/>
            <a:ext cx="11719083" cy="1754326"/>
          </a:xfrm>
          <a:prstGeom prst="rect">
            <a:avLst/>
          </a:prstGeom>
        </p:spPr>
        <p:txBody>
          <a:bodyPr wrap="square">
            <a:spAutoFit/>
          </a:bodyPr>
          <a:lstStyle/>
          <a:p>
            <a:r>
              <a:rPr lang="fr-FR" b="1" dirty="0">
                <a:ea typeface="Arial Unicode MS" panose="020B0604020202020204" pitchFamily="34" charset="-128"/>
              </a:rPr>
              <a:t>PASSAGE DE ENTRE DE 18 À 22 SEMAINES À DE 16 À 20 SEMAINES DE PFMP</a:t>
            </a:r>
          </a:p>
          <a:p>
            <a:r>
              <a:rPr lang="fr-FR" b="1" dirty="0">
                <a:ea typeface="Arial Unicode MS" panose="020B0604020202020204" pitchFamily="34" charset="-128"/>
              </a:rPr>
              <a:t>PARCOURS DIVERSIFIÉ : PUISSANT LEVIER À L’ANNUALISATION !</a:t>
            </a:r>
          </a:p>
          <a:p>
            <a:pPr marL="285750" indent="-285750">
              <a:buFont typeface="Arial" panose="020B0604020202020204" pitchFamily="34" charset="0"/>
              <a:buChar char="•"/>
            </a:pPr>
            <a:r>
              <a:rPr lang="fr-FR" b="1" dirty="0">
                <a:ea typeface="Arial Unicode MS" panose="020B0604020202020204" pitchFamily="34" charset="-128"/>
              </a:rPr>
              <a:t>«  INSERTION DANS L’EMPLOI » : PFMP DE 6 SEMAINES (donc suivi sans évaluation car non-certificative. GRATIFIÉES.</a:t>
            </a:r>
          </a:p>
          <a:p>
            <a:pPr marL="285750" indent="-285750">
              <a:buFont typeface="Arial" panose="020B0604020202020204" pitchFamily="34" charset="0"/>
              <a:buChar char="•"/>
            </a:pPr>
            <a:r>
              <a:rPr lang="fr-FR" b="1" dirty="0">
                <a:ea typeface="Arial Unicode MS" panose="020B0604020202020204" pitchFamily="34" charset="-128"/>
              </a:rPr>
              <a:t>« POURSUITE D’ÉTUDE » : 6 S (Matières fondamentales EG et EP, méthodologie et  compétences psychosociales). AUTONOMIE DES ÉTABLISSEMENTS POUR LA MISE EN PLACE ET LE CONTENU.</a:t>
            </a:r>
          </a:p>
          <a:p>
            <a:r>
              <a:rPr lang="fr-FR" b="1" dirty="0">
                <a:ea typeface="Arial Unicode MS" panose="020B0604020202020204" pitchFamily="34" charset="-128"/>
              </a:rPr>
              <a:t>RÉVERSIBLE : POSSIBILITÉ DE CHANGER DE PARCOURS À TOUT MOMENT  </a:t>
            </a:r>
            <a:endParaRPr lang="fr-FR" dirty="0"/>
          </a:p>
        </p:txBody>
      </p:sp>
    </p:spTree>
    <p:extLst>
      <p:ext uri="{BB962C8B-B14F-4D97-AF65-F5344CB8AC3E}">
        <p14:creationId xmlns:p14="http://schemas.microsoft.com/office/powerpoint/2010/main" val="1064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64" y="1566390"/>
            <a:ext cx="3958456" cy="1569660"/>
          </a:xfrm>
          <a:prstGeom prst="rect">
            <a:avLst/>
          </a:prstGeom>
        </p:spPr>
        <p:txBody>
          <a:bodyPr wrap="none">
            <a:spAutoFit/>
          </a:bodyPr>
          <a:lstStyle/>
          <a:p>
            <a:pPr algn="ctr"/>
            <a:r>
              <a:rPr lang="fr-FR" sz="1600" b="1" dirty="0">
                <a:ea typeface="Arial Unicode MS" panose="020B0604020202020204" pitchFamily="34" charset="-128"/>
              </a:rPr>
              <a:t>SUPPRESSION DE LA CO-INTERVENTION </a:t>
            </a:r>
          </a:p>
          <a:p>
            <a:pPr algn="ctr"/>
            <a:r>
              <a:rPr lang="fr-FR" sz="1600" b="1" dirty="0">
                <a:ea typeface="Arial Unicode MS" panose="020B0604020202020204" pitchFamily="34" charset="-128"/>
              </a:rPr>
              <a:t>et/ ou atelier de philosophie et/ ou</a:t>
            </a:r>
          </a:p>
          <a:p>
            <a:pPr algn="ctr"/>
            <a:r>
              <a:rPr lang="fr-FR" sz="1600" b="1" dirty="0">
                <a:ea typeface="Arial Unicode MS" panose="020B0604020202020204" pitchFamily="34" charset="-128"/>
              </a:rPr>
              <a:t>insertion professionnelle-poursuite d'études</a:t>
            </a:r>
            <a:endParaRPr lang="fr-FR" sz="1600" b="1" baseline="30000" dirty="0">
              <a:ea typeface="Arial Unicode MS" panose="020B0604020202020204" pitchFamily="34" charset="-128"/>
            </a:endParaRPr>
          </a:p>
          <a:p>
            <a:r>
              <a:rPr lang="fr-FR" sz="1600" dirty="0"/>
              <a:t>EG </a:t>
            </a:r>
            <a:r>
              <a:rPr lang="fr-FR" sz="1600" b="1" dirty="0">
                <a:solidFill>
                  <a:srgbClr val="FF0000"/>
                </a:solidFill>
              </a:rPr>
              <a:t>– 26 h </a:t>
            </a:r>
          </a:p>
          <a:p>
            <a:r>
              <a:rPr lang="fr-FR" sz="1600" dirty="0"/>
              <a:t>EP </a:t>
            </a:r>
            <a:r>
              <a:rPr lang="fr-FR" sz="1600" b="1" dirty="0">
                <a:solidFill>
                  <a:srgbClr val="FF0000"/>
                </a:solidFill>
              </a:rPr>
              <a:t>– 26 h</a:t>
            </a:r>
          </a:p>
          <a:p>
            <a:r>
              <a:rPr lang="fr-FR" sz="1600" dirty="0"/>
              <a:t>Total = </a:t>
            </a:r>
            <a:r>
              <a:rPr lang="fr-FR" sz="1600" b="1" dirty="0">
                <a:solidFill>
                  <a:srgbClr val="FF0000"/>
                </a:solidFill>
              </a:rPr>
              <a:t>- 52 h </a:t>
            </a:r>
            <a:r>
              <a:rPr lang="fr-FR" sz="1600" dirty="0"/>
              <a:t>profs</a:t>
            </a:r>
          </a:p>
        </p:txBody>
      </p:sp>
      <p:sp>
        <p:nvSpPr>
          <p:cNvPr id="5" name="Rectangle 4"/>
          <p:cNvSpPr/>
          <p:nvPr/>
        </p:nvSpPr>
        <p:spPr>
          <a:xfrm>
            <a:off x="2381283" y="485407"/>
            <a:ext cx="6608093" cy="1126462"/>
          </a:xfrm>
          <a:prstGeom prst="rect">
            <a:avLst/>
          </a:prstGeom>
        </p:spPr>
        <p:txBody>
          <a:bodyPr wrap="square">
            <a:spAutoFit/>
          </a:bodyPr>
          <a:lstStyle/>
          <a:p>
            <a:pPr algn="ctr">
              <a:lnSpc>
                <a:spcPct val="105000"/>
              </a:lnSpc>
              <a:spcAft>
                <a:spcPts val="0"/>
              </a:spcAft>
            </a:pPr>
            <a:r>
              <a:rPr lang="fr-FR" sz="1600" b="1" i="1" kern="150" dirty="0">
                <a:ea typeface="Arial Unicode MS" panose="020B0604020202020204" pitchFamily="34" charset="-128"/>
                <a:hlinkClick r:id="rId3" action="ppaction://hlinkfile"/>
              </a:rPr>
              <a:t>GRILLE HORAIRE</a:t>
            </a:r>
            <a:r>
              <a:rPr lang="fr-FR" sz="1600" b="1" i="1" kern="150" dirty="0">
                <a:ea typeface="Arial Unicode MS" panose="020B0604020202020204" pitchFamily="34" charset="-128"/>
              </a:rPr>
              <a:t> POUR LA TERMINALE (Passage de 26 à 22 s de cours)</a:t>
            </a:r>
          </a:p>
          <a:p>
            <a:pPr algn="ctr">
              <a:lnSpc>
                <a:spcPct val="105000"/>
              </a:lnSpc>
              <a:spcAft>
                <a:spcPts val="0"/>
              </a:spcAft>
            </a:pPr>
            <a:r>
              <a:rPr lang="fr-FR" sz="1600" b="1" i="1" kern="150" dirty="0">
                <a:solidFill>
                  <a:srgbClr val="FF0000"/>
                </a:solidFill>
                <a:ea typeface="Arial Unicode MS" panose="020B0604020202020204" pitchFamily="34" charset="-128"/>
              </a:rPr>
              <a:t>AV : 30hX26s = 780h ÉLÈVE</a:t>
            </a:r>
          </a:p>
          <a:p>
            <a:pPr algn="ctr">
              <a:lnSpc>
                <a:spcPct val="105000"/>
              </a:lnSpc>
              <a:spcAft>
                <a:spcPts val="0"/>
              </a:spcAft>
            </a:pPr>
            <a:r>
              <a:rPr lang="fr-FR" sz="1600" b="1" i="1" kern="150" dirty="0">
                <a:solidFill>
                  <a:srgbClr val="FF0000"/>
                </a:solidFill>
                <a:ea typeface="Arial Unicode MS" panose="020B0604020202020204" pitchFamily="34" charset="-128"/>
              </a:rPr>
              <a:t>APRÈS : 31,5hX22s = 693h ÉLÈVES JUSQU’EN MAI</a:t>
            </a:r>
          </a:p>
          <a:p>
            <a:pPr lvl="0" algn="ctr">
              <a:lnSpc>
                <a:spcPct val="105000"/>
              </a:lnSpc>
              <a:spcAft>
                <a:spcPts val="0"/>
              </a:spcAft>
            </a:pPr>
            <a:r>
              <a:rPr lang="fr-FR" sz="1600" b="1" i="1" kern="150" dirty="0">
                <a:solidFill>
                  <a:srgbClr val="FF0000"/>
                </a:solidFill>
                <a:ea typeface="Arial Unicode MS" panose="020B0604020202020204" pitchFamily="34" charset="-128"/>
              </a:rPr>
              <a:t>- 87h</a:t>
            </a:r>
            <a:endParaRPr lang="fr-FR" sz="1600" i="1" kern="150" dirty="0">
              <a:effectLst/>
              <a:ea typeface="OpenSymbol"/>
              <a:cs typeface="OpenSymbol"/>
            </a:endParaRPr>
          </a:p>
        </p:txBody>
      </p:sp>
      <p:sp>
        <p:nvSpPr>
          <p:cNvPr id="6" name="Rectangle 5"/>
          <p:cNvSpPr/>
          <p:nvPr/>
        </p:nvSpPr>
        <p:spPr>
          <a:xfrm>
            <a:off x="1516516" y="157593"/>
            <a:ext cx="8016195" cy="400110"/>
          </a:xfrm>
          <a:prstGeom prst="rect">
            <a:avLst/>
          </a:prstGeom>
        </p:spPr>
        <p:txBody>
          <a:bodyPr wrap="square">
            <a:spAutoFit/>
          </a:bodyPr>
          <a:lstStyle/>
          <a:p>
            <a:pPr algn="ctr"/>
            <a:r>
              <a:rPr lang="fr-FR" sz="2000" b="1" dirty="0">
                <a:ea typeface="Arial Unicode MS" panose="020B0604020202020204" pitchFamily="34" charset="-128"/>
              </a:rPr>
              <a:t>PERTE DÉTAILLÉE DES 4 SEMAINES</a:t>
            </a:r>
          </a:p>
        </p:txBody>
      </p:sp>
      <p:sp>
        <p:nvSpPr>
          <p:cNvPr id="7" name="Rectangle 6"/>
          <p:cNvSpPr/>
          <p:nvPr/>
        </p:nvSpPr>
        <p:spPr>
          <a:xfrm>
            <a:off x="318753" y="3348970"/>
            <a:ext cx="3915389" cy="830997"/>
          </a:xfrm>
          <a:prstGeom prst="rect">
            <a:avLst/>
          </a:prstGeom>
        </p:spPr>
        <p:txBody>
          <a:bodyPr wrap="square">
            <a:spAutoFit/>
          </a:bodyPr>
          <a:lstStyle/>
          <a:p>
            <a:pPr algn="ctr"/>
            <a:r>
              <a:rPr lang="fr-FR" sz="1600" b="1" dirty="0"/>
              <a:t>RÉALISATION D'UN </a:t>
            </a:r>
            <a:r>
              <a:rPr lang="fr-FR" sz="1600" b="1" strike="sngStrike" dirty="0"/>
              <a:t>CHEF D’ŒUVRE </a:t>
            </a:r>
            <a:r>
              <a:rPr lang="fr-FR" sz="1600" b="1" dirty="0"/>
              <a:t>PROJET</a:t>
            </a:r>
          </a:p>
          <a:p>
            <a:r>
              <a:rPr lang="fr-FR" sz="1600" dirty="0"/>
              <a:t>Passage de 52h à 22h (1h/s) = </a:t>
            </a:r>
            <a:r>
              <a:rPr lang="fr-FR" sz="1600" b="1" dirty="0">
                <a:solidFill>
                  <a:srgbClr val="FF0000"/>
                </a:solidFill>
              </a:rPr>
              <a:t>- 30 h</a:t>
            </a:r>
          </a:p>
          <a:p>
            <a:r>
              <a:rPr lang="fr-FR" sz="1600" dirty="0"/>
              <a:t>Plus de cadre interdisciplinaire</a:t>
            </a:r>
          </a:p>
        </p:txBody>
      </p:sp>
      <p:sp>
        <p:nvSpPr>
          <p:cNvPr id="8" name="Rectangle 7"/>
          <p:cNvSpPr/>
          <p:nvPr/>
        </p:nvSpPr>
        <p:spPr>
          <a:xfrm>
            <a:off x="318753" y="4216728"/>
            <a:ext cx="3524153" cy="584775"/>
          </a:xfrm>
          <a:prstGeom prst="rect">
            <a:avLst/>
          </a:prstGeom>
        </p:spPr>
        <p:txBody>
          <a:bodyPr wrap="square">
            <a:spAutoFit/>
          </a:bodyPr>
          <a:lstStyle/>
          <a:p>
            <a:pPr algn="ctr"/>
            <a:r>
              <a:rPr lang="fr-FR" sz="1600" b="1" dirty="0"/>
              <a:t>AP : SOUTIEN AU PARCOURS</a:t>
            </a:r>
          </a:p>
          <a:p>
            <a:r>
              <a:rPr lang="fr-FR" sz="1600" dirty="0"/>
              <a:t>Passage de 91 h à 33 h (1,5h/s) = </a:t>
            </a:r>
            <a:r>
              <a:rPr lang="fr-FR" sz="1600" b="1" dirty="0">
                <a:solidFill>
                  <a:srgbClr val="FF0000"/>
                </a:solidFill>
              </a:rPr>
              <a:t>- 58 h</a:t>
            </a:r>
          </a:p>
        </p:txBody>
      </p:sp>
      <p:sp>
        <p:nvSpPr>
          <p:cNvPr id="9" name="Rectangle 8"/>
          <p:cNvSpPr/>
          <p:nvPr/>
        </p:nvSpPr>
        <p:spPr>
          <a:xfrm>
            <a:off x="263524" y="4918630"/>
            <a:ext cx="4235518" cy="1323439"/>
          </a:xfrm>
          <a:prstGeom prst="rect">
            <a:avLst/>
          </a:prstGeom>
        </p:spPr>
        <p:txBody>
          <a:bodyPr wrap="none">
            <a:spAutoFit/>
          </a:bodyPr>
          <a:lstStyle/>
          <a:p>
            <a:r>
              <a:rPr lang="fr-FR" sz="1600" b="1" dirty="0"/>
              <a:t>L’ENSEIGNEMENT PROFESSIONNEL DÉSHABILLÉ</a:t>
            </a:r>
            <a:r>
              <a:rPr lang="fr-FR" sz="1600" dirty="0"/>
              <a:t> </a:t>
            </a:r>
          </a:p>
          <a:p>
            <a:r>
              <a:rPr lang="fr-FR" sz="1600" dirty="0"/>
              <a:t>Passage de 390 h à 319 h = </a:t>
            </a:r>
            <a:r>
              <a:rPr lang="fr-FR" sz="1600" b="1" dirty="0">
                <a:solidFill>
                  <a:srgbClr val="FF0000"/>
                </a:solidFill>
              </a:rPr>
              <a:t>- 71 h</a:t>
            </a:r>
          </a:p>
          <a:p>
            <a:pPr marL="285750" indent="-285750">
              <a:buFontTx/>
              <a:buChar char="-"/>
            </a:pPr>
            <a:r>
              <a:rPr lang="fr-FR" sz="1600" dirty="0"/>
              <a:t>29 h disciplinaires</a:t>
            </a:r>
          </a:p>
          <a:p>
            <a:pPr marL="285750" indent="-285750">
              <a:buFontTx/>
              <a:buChar char="-"/>
            </a:pPr>
            <a:r>
              <a:rPr lang="fr-FR" sz="1600" dirty="0"/>
              <a:t>26 h </a:t>
            </a:r>
            <a:r>
              <a:rPr lang="fr-FR" sz="1600" dirty="0" err="1"/>
              <a:t>co</a:t>
            </a:r>
            <a:r>
              <a:rPr lang="fr-FR" sz="1600" dirty="0"/>
              <a:t>-intervention</a:t>
            </a:r>
          </a:p>
          <a:p>
            <a:pPr marL="285750" indent="-285750">
              <a:buFontTx/>
              <a:buChar char="-"/>
            </a:pPr>
            <a:r>
              <a:rPr lang="fr-FR" sz="1600" dirty="0"/>
              <a:t>16 h chef-d'œuvre</a:t>
            </a:r>
          </a:p>
        </p:txBody>
      </p:sp>
      <p:sp>
        <p:nvSpPr>
          <p:cNvPr id="10" name="Rectangle 9"/>
          <p:cNvSpPr/>
          <p:nvPr/>
        </p:nvSpPr>
        <p:spPr>
          <a:xfrm>
            <a:off x="6659578" y="1566390"/>
            <a:ext cx="3371885" cy="4770537"/>
          </a:xfrm>
          <a:prstGeom prst="rect">
            <a:avLst/>
          </a:prstGeom>
        </p:spPr>
        <p:txBody>
          <a:bodyPr wrap="none">
            <a:spAutoFit/>
          </a:bodyPr>
          <a:lstStyle/>
          <a:p>
            <a:pPr algn="ctr"/>
            <a:r>
              <a:rPr lang="fr-FR" sz="1600" b="1" dirty="0"/>
              <a:t>LES AUTRES DISCIPLINES </a:t>
            </a:r>
          </a:p>
          <a:p>
            <a:endParaRPr lang="fr-FR" sz="1600" b="1" dirty="0"/>
          </a:p>
          <a:p>
            <a:r>
              <a:rPr lang="fr-FR" sz="1600" b="1" dirty="0"/>
              <a:t>Prévention-santé-environnement</a:t>
            </a:r>
            <a:r>
              <a:rPr lang="fr-FR" sz="1600" dirty="0"/>
              <a:t> </a:t>
            </a:r>
          </a:p>
          <a:p>
            <a:r>
              <a:rPr lang="fr-FR" sz="1600" dirty="0"/>
              <a:t>Passage de 26h à 33h (1,5h/s) = </a:t>
            </a:r>
            <a:r>
              <a:rPr lang="fr-FR" sz="1600" b="1" dirty="0">
                <a:solidFill>
                  <a:schemeClr val="accent5"/>
                </a:solidFill>
              </a:rPr>
              <a:t>+7h</a:t>
            </a:r>
          </a:p>
          <a:p>
            <a:r>
              <a:rPr lang="fr-FR" sz="1600" b="1" dirty="0"/>
              <a:t>Economie-gestion ou économie-droit</a:t>
            </a:r>
          </a:p>
          <a:p>
            <a:r>
              <a:rPr lang="fr-FR" sz="1600" dirty="0"/>
              <a:t>Passage de 26h à 33h (1,5h/s) = </a:t>
            </a:r>
            <a:r>
              <a:rPr lang="fr-FR" sz="1600" b="1" dirty="0">
                <a:solidFill>
                  <a:schemeClr val="accent5"/>
                </a:solidFill>
              </a:rPr>
              <a:t>+7h</a:t>
            </a:r>
          </a:p>
          <a:p>
            <a:r>
              <a:rPr lang="fr-FR" sz="1600" b="1" dirty="0"/>
              <a:t>Français, histoire-géographie et EMC</a:t>
            </a:r>
          </a:p>
          <a:p>
            <a:r>
              <a:rPr lang="fr-FR" sz="1600" dirty="0"/>
              <a:t>Passage de 78h à 99h (4,5 h/s) = </a:t>
            </a:r>
            <a:r>
              <a:rPr lang="fr-FR" sz="1600" b="1" dirty="0">
                <a:solidFill>
                  <a:schemeClr val="accent5"/>
                </a:solidFill>
              </a:rPr>
              <a:t>+ 21h</a:t>
            </a:r>
          </a:p>
          <a:p>
            <a:r>
              <a:rPr lang="fr-FR" sz="1600" b="1" dirty="0"/>
              <a:t>Mathématiques</a:t>
            </a:r>
            <a:r>
              <a:rPr lang="fr-FR" sz="1600" dirty="0"/>
              <a:t> </a:t>
            </a:r>
          </a:p>
          <a:p>
            <a:r>
              <a:rPr lang="fr-FR" sz="1600" dirty="0"/>
              <a:t>Passage de 39h à 55h (2,5h/s) = </a:t>
            </a:r>
            <a:r>
              <a:rPr lang="fr-FR" sz="1600" b="1" dirty="0">
                <a:solidFill>
                  <a:schemeClr val="accent5"/>
                </a:solidFill>
              </a:rPr>
              <a:t>+ 16h</a:t>
            </a:r>
          </a:p>
          <a:p>
            <a:r>
              <a:rPr lang="fr-FR" sz="1600" b="1" dirty="0"/>
              <a:t>Langue vivante A  </a:t>
            </a:r>
          </a:p>
          <a:p>
            <a:r>
              <a:rPr lang="fr-FR" sz="1600" dirty="0"/>
              <a:t>Passage de 52h à 55h (2,5h/s) = </a:t>
            </a:r>
            <a:r>
              <a:rPr lang="fr-FR" sz="1600" b="1" dirty="0">
                <a:solidFill>
                  <a:schemeClr val="accent5"/>
                </a:solidFill>
              </a:rPr>
              <a:t>+ 3h</a:t>
            </a:r>
          </a:p>
          <a:p>
            <a:r>
              <a:rPr lang="fr-FR" sz="1600" b="1" dirty="0"/>
              <a:t>Physique-chimie ou langue vivante B </a:t>
            </a:r>
          </a:p>
          <a:p>
            <a:r>
              <a:rPr lang="fr-FR" sz="1600" dirty="0"/>
              <a:t>Passage de 39h à 33h (1,5h/s) = </a:t>
            </a:r>
            <a:r>
              <a:rPr lang="fr-FR" sz="1600" b="1" dirty="0">
                <a:solidFill>
                  <a:srgbClr val="FF0000"/>
                </a:solidFill>
              </a:rPr>
              <a:t>- 6h</a:t>
            </a:r>
          </a:p>
          <a:p>
            <a:r>
              <a:rPr lang="fr-FR" sz="1600" b="1" dirty="0"/>
              <a:t>Arts appliqués et culture artistique </a:t>
            </a:r>
          </a:p>
          <a:p>
            <a:r>
              <a:rPr lang="fr-FR" sz="1600" dirty="0"/>
              <a:t>Passage de 26h à 33h (1,5h/s) = </a:t>
            </a:r>
            <a:r>
              <a:rPr lang="fr-FR" sz="1600" b="1" dirty="0">
                <a:solidFill>
                  <a:schemeClr val="accent5"/>
                </a:solidFill>
              </a:rPr>
              <a:t>+ 7h</a:t>
            </a:r>
          </a:p>
          <a:p>
            <a:r>
              <a:rPr lang="fr-FR" sz="1600" b="1" dirty="0"/>
              <a:t>Education physique et sportive </a:t>
            </a:r>
          </a:p>
          <a:p>
            <a:r>
              <a:rPr lang="fr-FR" sz="1600" dirty="0"/>
              <a:t>Passage de 65h à 66h (3h/s) = </a:t>
            </a:r>
            <a:r>
              <a:rPr lang="fr-FR" sz="1600" b="1" dirty="0">
                <a:solidFill>
                  <a:schemeClr val="accent5"/>
                </a:solidFill>
              </a:rPr>
              <a:t>+ 1h</a:t>
            </a:r>
          </a:p>
          <a:p>
            <a:endParaRPr lang="fr-FR" sz="1600" dirty="0"/>
          </a:p>
        </p:txBody>
      </p:sp>
      <p:sp>
        <p:nvSpPr>
          <p:cNvPr id="11" name="AutoShape 2">
            <a:extLst>
              <a:ext uri="{FF2B5EF4-FFF2-40B4-BE49-F238E27FC236}">
                <a16:creationId xmlns:a16="http://schemas.microsoft.com/office/drawing/2014/main" id="{1B7DAA18-0519-1618-B23C-8D8948972F72}"/>
              </a:ext>
            </a:extLst>
          </p:cNvPr>
          <p:cNvSpPr/>
          <p:nvPr/>
        </p:nvSpPr>
        <p:spPr>
          <a:xfrm>
            <a:off x="4" y="6127844"/>
            <a:ext cx="12191996" cy="73015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sp>
        <p:nvSpPr>
          <p:cNvPr id="12" name="ZoneTexte 11"/>
          <p:cNvSpPr txBox="1"/>
          <p:nvPr/>
        </p:nvSpPr>
        <p:spPr>
          <a:xfrm flipH="1">
            <a:off x="3152910" y="6259295"/>
            <a:ext cx="5836466" cy="646331"/>
          </a:xfrm>
          <a:prstGeom prst="rect">
            <a:avLst/>
          </a:prstGeom>
          <a:noFill/>
        </p:spPr>
        <p:txBody>
          <a:bodyPr wrap="square" rtlCol="0">
            <a:spAutoFit/>
          </a:bodyPr>
          <a:lstStyle/>
          <a:p>
            <a:pPr algn="ctr"/>
            <a:r>
              <a:rPr lang="fr-FR" b="1" dirty="0">
                <a:solidFill>
                  <a:schemeClr val="bg1"/>
                </a:solidFill>
              </a:rPr>
              <a:t>LES DISPOSITIFS DE LA TVP SONT SUPPRIMÉS OU ALLÉGÉS </a:t>
            </a:r>
          </a:p>
          <a:p>
            <a:pPr algn="ctr"/>
            <a:r>
              <a:rPr lang="fr-FR" b="1" dirty="0">
                <a:solidFill>
                  <a:schemeClr val="bg1"/>
                </a:solidFill>
              </a:rPr>
              <a:t>MAIS LES HEURES NE SONT PAS RENDUES EN TOTALITÉ</a:t>
            </a:r>
          </a:p>
        </p:txBody>
      </p:sp>
    </p:spTree>
    <p:extLst>
      <p:ext uri="{BB962C8B-B14F-4D97-AF65-F5344CB8AC3E}">
        <p14:creationId xmlns:p14="http://schemas.microsoft.com/office/powerpoint/2010/main" val="28774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363569"/>
            <a:ext cx="12191996" cy="1508079"/>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4" name="Rectangle 13"/>
          <p:cNvSpPr/>
          <p:nvPr/>
        </p:nvSpPr>
        <p:spPr>
          <a:xfrm>
            <a:off x="763927" y="2535065"/>
            <a:ext cx="10664146" cy="1938992"/>
          </a:xfrm>
          <a:prstGeom prst="rect">
            <a:avLst/>
          </a:prstGeom>
        </p:spPr>
        <p:txBody>
          <a:bodyPr wrap="square">
            <a:spAutoFit/>
          </a:bodyPr>
          <a:lstStyle/>
          <a:p>
            <a:r>
              <a:rPr lang="fr-FR" sz="2000" b="1" dirty="0">
                <a:ea typeface="Arial Unicode MS" panose="020B0604020202020204" pitchFamily="34" charset="-128"/>
              </a:rPr>
              <a:t>CE PROJET DE RÉFORME EST UNE FOIS DE PLUS TOTALEMENT HORS-SOL !</a:t>
            </a:r>
          </a:p>
          <a:p>
            <a:r>
              <a:rPr lang="fr-FR" sz="2000" b="1" dirty="0">
                <a:ea typeface="Arial Unicode MS" panose="020B0604020202020204" pitchFamily="34" charset="-128"/>
              </a:rPr>
              <a:t>IL NE TIENT PAS COMPTE DU FONCTIONNEMENT ET DE L’ORGANISATION DE NOS LP. IL NE TIENT PAS COMPTE DE NOS ÉLÈVES NI DE LEURS RYTHMES D’APPRENTISSAGE. </a:t>
            </a:r>
          </a:p>
          <a:p>
            <a:endParaRPr lang="fr-FR" sz="2000" b="1" dirty="0">
              <a:ea typeface="Arial Unicode MS" panose="020B0604020202020204" pitchFamily="34" charset="-128"/>
            </a:endParaRPr>
          </a:p>
          <a:p>
            <a:r>
              <a:rPr lang="fr-FR" sz="2000" b="1" dirty="0">
                <a:ea typeface="Arial Unicode MS" panose="020B0604020202020204" pitchFamily="34" charset="-128"/>
              </a:rPr>
              <a:t>AVEC  LES FAMILLES DE MÉTIERS LE BAC PRO A ÉTÉ DÉSPÉCIALISÉ ET RÉDUIT À DEUX ANS ET DEMI, AVEC CE PROJET DE RÉFORME FORCE EST DE CONSTATER QU’IL VA PASSER À DEUX ANS !</a:t>
            </a:r>
          </a:p>
        </p:txBody>
      </p:sp>
      <p:sp>
        <p:nvSpPr>
          <p:cNvPr id="7" name="Rectangle 6"/>
          <p:cNvSpPr/>
          <p:nvPr/>
        </p:nvSpPr>
        <p:spPr>
          <a:xfrm>
            <a:off x="1707585" y="818502"/>
            <a:ext cx="8016195" cy="1323439"/>
          </a:xfrm>
          <a:prstGeom prst="rect">
            <a:avLst/>
          </a:prstGeom>
        </p:spPr>
        <p:txBody>
          <a:bodyPr wrap="square">
            <a:spAutoFit/>
          </a:bodyPr>
          <a:lstStyle/>
          <a:p>
            <a:pPr algn="ctr"/>
            <a:r>
              <a:rPr lang="fr-FR" sz="2000" b="1" dirty="0">
                <a:ea typeface="Arial Unicode MS" panose="020B0604020202020204" pitchFamily="34" charset="-128"/>
              </a:rPr>
              <a:t>AU TOTAL SUR LES TROIS ANNÉES LA RÉFORME AMPUTE DE PLUS DE 200H CE CYCLE DE FORMATION</a:t>
            </a:r>
          </a:p>
          <a:p>
            <a:pPr algn="ctr"/>
            <a:r>
              <a:rPr lang="fr-FR" sz="2000" b="1" dirty="0">
                <a:solidFill>
                  <a:srgbClr val="FF0000"/>
                </a:solidFill>
                <a:ea typeface="Arial Unicode MS" panose="020B0604020202020204" pitchFamily="34" charset="-128"/>
              </a:rPr>
              <a:t>PASSAGE DE 2 520H À  2 317H</a:t>
            </a:r>
          </a:p>
          <a:p>
            <a:pPr algn="ctr"/>
            <a:r>
              <a:rPr lang="fr-FR" sz="2000" b="1" dirty="0">
                <a:solidFill>
                  <a:srgbClr val="FF0000"/>
                </a:solidFill>
                <a:ea typeface="Arial Unicode MS" panose="020B0604020202020204" pitchFamily="34" charset="-128"/>
              </a:rPr>
              <a:t>SOIT 7 SEMAINES DE COURS EN MOINS</a:t>
            </a:r>
          </a:p>
        </p:txBody>
      </p:sp>
      <p:sp>
        <p:nvSpPr>
          <p:cNvPr id="2" name="ZoneTexte 1">
            <a:extLst>
              <a:ext uri="{FF2B5EF4-FFF2-40B4-BE49-F238E27FC236}">
                <a16:creationId xmlns:a16="http://schemas.microsoft.com/office/drawing/2014/main" id="{46FB72A9-73DD-FC00-BE11-3C22DEC8E5F1}"/>
              </a:ext>
            </a:extLst>
          </p:cNvPr>
          <p:cNvSpPr txBox="1"/>
          <p:nvPr/>
        </p:nvSpPr>
        <p:spPr>
          <a:xfrm>
            <a:off x="595086" y="6039498"/>
            <a:ext cx="10522857" cy="369332"/>
          </a:xfrm>
          <a:prstGeom prst="rect">
            <a:avLst/>
          </a:prstGeom>
          <a:noFill/>
        </p:spPr>
        <p:txBody>
          <a:bodyPr wrap="square" rtlCol="0">
            <a:spAutoFit/>
          </a:bodyPr>
          <a:lstStyle/>
          <a:p>
            <a:r>
              <a:rPr lang="fr-FR" sz="1800" b="1" dirty="0">
                <a:solidFill>
                  <a:schemeClr val="bg1"/>
                </a:solidFill>
                <a:ea typeface="Arial Unicode MS" panose="020B0604020202020204" pitchFamily="34" charset="-128"/>
              </a:rPr>
              <a:t>CE N’EST PAS DE PLUS D’ENTREPRISE DONT NOS ÉLÈVES ONT BESOIN MAIS DE PLUS ET DE MIEUX D’ÉCOLE !</a:t>
            </a:r>
            <a:endParaRPr lang="fr-FR" dirty="0"/>
          </a:p>
        </p:txBody>
      </p:sp>
    </p:spTree>
    <p:extLst>
      <p:ext uri="{BB962C8B-B14F-4D97-AF65-F5344CB8AC3E}">
        <p14:creationId xmlns:p14="http://schemas.microsoft.com/office/powerpoint/2010/main" val="376862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1202</Words>
  <Application>Microsoft Office PowerPoint</Application>
  <PresentationFormat>Grand écran</PresentationFormat>
  <Paragraphs>134</Paragraphs>
  <Slides>5</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Bebas Neue Bold</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bibi94 TIBIBI</cp:lastModifiedBy>
  <cp:revision>130</cp:revision>
  <dcterms:created xsi:type="dcterms:W3CDTF">2023-10-18T15:44:37Z</dcterms:created>
  <dcterms:modified xsi:type="dcterms:W3CDTF">2023-11-24T13:54:40Z</dcterms:modified>
</cp:coreProperties>
</file>